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Gagalin" panose="020B0604020202020204" charset="0"/>
      <p:regular r:id="rId26"/>
    </p:embeddedFont>
    <p:embeddedFont>
      <p:font typeface="Georgia Pro" panose="02040502050405020303" pitchFamily="18" charset="0"/>
      <p:regular r:id="rId27"/>
      <p:bold r:id="rId28"/>
      <p:italic r:id="rId29"/>
      <p:boldItalic r:id="rId30"/>
    </p:embeddedFont>
    <p:embeddedFont>
      <p:font typeface="Lilita One" panose="020B0604020202020204" charset="0"/>
      <p:regular r:id="rId31"/>
    </p:embeddedFont>
    <p:embeddedFont>
      <p:font typeface="TT Norms" panose="020B0604020202020204" charset="0"/>
      <p:regular r:id="rId32"/>
    </p:embeddedFont>
    <p:embeddedFont>
      <p:font typeface="TT Norms Bold" panose="020B0604020202020204" charset="0"/>
      <p:regular r:id="rId33"/>
    </p:embeddedFont>
    <p:embeddedFont>
      <p:font typeface="TT Norms Bold Italic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colah.github.io/posts/2015-08-Understanding-LSTMs/" TargetMode="External"/><Relationship Id="rId7" Type="http://schemas.openxmlformats.org/officeDocument/2006/relationships/hyperlink" Target="https://www.nasdaq.com/market-activity/stocks/goog" TargetMode="External"/><Relationship Id="rId2" Type="http://schemas.openxmlformats.org/officeDocument/2006/relationships/hyperlink" Target="https://machinelearningmastery.com/start-here/#getstarte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vestopedia.com/terms/d/deep-learning.asp" TargetMode="External"/><Relationship Id="rId5" Type="http://schemas.openxmlformats.org/officeDocument/2006/relationships/hyperlink" Target="https://groww.in/us-stocks/googl" TargetMode="External"/><Relationship Id="rId4" Type="http://schemas.openxmlformats.org/officeDocument/2006/relationships/hyperlink" Target="https://www.sas.com/en_us/insights/analytics/machine-learning.html" TargetMode="External"/><Relationship Id="rId9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Mayank251125/Stock_Market_Analysis_Too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hyperlink" Target="https://drive.google.com/file/d/1Hg1ZxplE20vCEb0p8oXF31_iKRYuH7f1/view?usp=shari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2699">
            <a:off x="-1089609" y="6792686"/>
            <a:ext cx="20461501" cy="7414813"/>
          </a:xfrm>
          <a:custGeom>
            <a:avLst/>
            <a:gdLst/>
            <a:ahLst/>
            <a:cxnLst/>
            <a:rect l="l" t="t" r="r" b="b"/>
            <a:pathLst>
              <a:path w="20461501" h="7414813">
                <a:moveTo>
                  <a:pt x="0" y="0"/>
                </a:moveTo>
                <a:lnTo>
                  <a:pt x="20461501" y="0"/>
                </a:lnTo>
                <a:lnTo>
                  <a:pt x="20461501" y="7414812"/>
                </a:lnTo>
                <a:lnTo>
                  <a:pt x="0" y="741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48381" y="8977269"/>
            <a:ext cx="5520243" cy="562061"/>
          </a:xfrm>
          <a:custGeom>
            <a:avLst/>
            <a:gdLst/>
            <a:ahLst/>
            <a:cxnLst/>
            <a:rect l="l" t="t" r="r" b="b"/>
            <a:pathLst>
              <a:path w="5520243" h="562061">
                <a:moveTo>
                  <a:pt x="0" y="0"/>
                </a:moveTo>
                <a:lnTo>
                  <a:pt x="5520243" y="0"/>
                </a:lnTo>
                <a:lnTo>
                  <a:pt x="5520243" y="562062"/>
                </a:lnTo>
                <a:lnTo>
                  <a:pt x="0" y="562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58265" y="5143500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67320" y="9154815"/>
            <a:ext cx="2935759" cy="24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</a:pPr>
            <a:r>
              <a:rPr lang="en-US" sz="1866" b="1">
                <a:solidFill>
                  <a:srgbClr val="1F5353"/>
                </a:solidFill>
                <a:latin typeface="TT Norms Bold"/>
                <a:ea typeface="TT Norms Bold"/>
                <a:cs typeface="TT Norms Bold"/>
                <a:sym typeface="TT Norms Bold"/>
              </a:rPr>
              <a:t>www.investwise.com</a:t>
            </a:r>
          </a:p>
        </p:txBody>
      </p:sp>
      <p:sp>
        <p:nvSpPr>
          <p:cNvPr id="6" name="Freeform 6"/>
          <p:cNvSpPr/>
          <p:nvPr/>
        </p:nvSpPr>
        <p:spPr>
          <a:xfrm>
            <a:off x="4967455" y="1851772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4950" y="1530786"/>
            <a:ext cx="8716815" cy="120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InvestWise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2536" y="3327079"/>
            <a:ext cx="10487743" cy="466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9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Intelligent Stock Market Analysis Tool</a:t>
            </a:r>
          </a:p>
          <a:p>
            <a:pPr algn="ctr">
              <a:lnSpc>
                <a:spcPts val="9090"/>
              </a:lnSpc>
              <a:spcBef>
                <a:spcPct val="0"/>
              </a:spcBef>
            </a:pPr>
            <a:endParaRPr lang="en-US" sz="900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95232" y="5292414"/>
            <a:ext cx="3828454" cy="3828454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572" r="-24572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50" y="2764198"/>
            <a:ext cx="18153150" cy="583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53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Sequential: 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This is the foundational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Keras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model, representing a linear stack of</a:t>
            </a:r>
          </a:p>
          <a:p>
            <a:pPr algn="l">
              <a:lnSpc>
                <a:spcPts val="3535"/>
              </a:lnSpc>
            </a:pP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    layers. Our model is built step-by-step in this sequence.</a:t>
            </a:r>
          </a:p>
          <a:p>
            <a:pPr marL="457200" indent="-457200" algn="l">
              <a:lnSpc>
                <a:spcPts val="3535"/>
              </a:lnSpc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57200" indent="-457200" algn="l">
              <a:lnSpc>
                <a:spcPts val="353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LSTM: 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This is the core layer of our model, specifically chosen for its ability to remember information over long periods, making it ideal for analyzing historical stock price data.</a:t>
            </a:r>
          </a:p>
          <a:p>
            <a:pPr marL="457200" indent="-457200" algn="l">
              <a:lnSpc>
                <a:spcPts val="3535"/>
              </a:lnSpc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57200" indent="-457200" algn="l">
              <a:lnSpc>
                <a:spcPts val="353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Dense: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This is a fully connected neural network layer that takes the learnings from the LSTM layers to compute the final output—the predicted stock price.</a:t>
            </a:r>
          </a:p>
          <a:p>
            <a:pPr marL="457200" indent="-457200" algn="ctr">
              <a:lnSpc>
                <a:spcPts val="3535"/>
              </a:lnSpc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57200" indent="-457200" algn="just">
              <a:lnSpc>
                <a:spcPts val="353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Dropout: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This is a regularization technique used during training. It randomly deactivates a fraction of neurons to prevent the model from becoming too specialized to the training data (overfitting), which improves its prediction accuracy on new, unseen data.</a:t>
            </a:r>
          </a:p>
          <a:p>
            <a:pPr algn="just">
              <a:lnSpc>
                <a:spcPts val="3535"/>
              </a:lnSpc>
              <a:spcBef>
                <a:spcPct val="0"/>
              </a:spcBef>
            </a:pPr>
            <a:endParaRPr lang="en-US" sz="35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756058" y="163469"/>
            <a:ext cx="4087084" cy="2534054"/>
          </a:xfrm>
          <a:custGeom>
            <a:avLst/>
            <a:gdLst/>
            <a:ahLst/>
            <a:cxnLst/>
            <a:rect l="l" t="t" r="r" b="b"/>
            <a:pathLst>
              <a:path w="4087084" h="2534054">
                <a:moveTo>
                  <a:pt x="0" y="0"/>
                </a:moveTo>
                <a:lnTo>
                  <a:pt x="4087084" y="0"/>
                </a:lnTo>
                <a:lnTo>
                  <a:pt x="4087084" y="2534054"/>
                </a:lnTo>
                <a:lnTo>
                  <a:pt x="0" y="2534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87294"/>
            <a:ext cx="14035694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9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"LSTM: OUR CORE PREDICTIVE ENGINE"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710196"/>
            <a:ext cx="6005585" cy="62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3"/>
              </a:lnSpc>
              <a:spcBef>
                <a:spcPct val="0"/>
              </a:spcBef>
            </a:pPr>
            <a:r>
              <a:rPr lang="en-US" sz="466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Model Architecture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5745" y="6856709"/>
            <a:ext cx="3529358" cy="2983191"/>
          </a:xfrm>
          <a:custGeom>
            <a:avLst/>
            <a:gdLst/>
            <a:ahLst/>
            <a:cxnLst/>
            <a:rect l="l" t="t" r="r" b="b"/>
            <a:pathLst>
              <a:path w="3529358" h="2983191">
                <a:moveTo>
                  <a:pt x="0" y="0"/>
                </a:moveTo>
                <a:lnTo>
                  <a:pt x="3529358" y="0"/>
                </a:lnTo>
                <a:lnTo>
                  <a:pt x="3529358" y="2983192"/>
                </a:lnTo>
                <a:lnTo>
                  <a:pt x="0" y="2983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7371" y="452769"/>
            <a:ext cx="1965945" cy="1533437"/>
          </a:xfrm>
          <a:custGeom>
            <a:avLst/>
            <a:gdLst/>
            <a:ahLst/>
            <a:cxnLst/>
            <a:rect l="l" t="t" r="r" b="b"/>
            <a:pathLst>
              <a:path w="1965945" h="1533437">
                <a:moveTo>
                  <a:pt x="0" y="0"/>
                </a:moveTo>
                <a:lnTo>
                  <a:pt x="1965945" y="0"/>
                </a:lnTo>
                <a:lnTo>
                  <a:pt x="1965945" y="1533436"/>
                </a:lnTo>
                <a:lnTo>
                  <a:pt x="0" y="1533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17371" y="3928912"/>
            <a:ext cx="1372697" cy="674537"/>
            <a:chOff x="0" y="0"/>
            <a:chExt cx="827032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7032" cy="406400"/>
            </a:xfrm>
            <a:custGeom>
              <a:avLst/>
              <a:gdLst/>
              <a:ahLst/>
              <a:cxnLst/>
              <a:rect l="l" t="t" r="r" b="b"/>
              <a:pathLst>
                <a:path w="827032" h="406400">
                  <a:moveTo>
                    <a:pt x="0" y="0"/>
                  </a:moveTo>
                  <a:lnTo>
                    <a:pt x="623832" y="0"/>
                  </a:lnTo>
                  <a:lnTo>
                    <a:pt x="827032" y="203200"/>
                  </a:lnTo>
                  <a:lnTo>
                    <a:pt x="62383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177800" y="38100"/>
              <a:ext cx="573032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7371" y="821947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   The Power of News Sentiment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235" y="2316957"/>
            <a:ext cx="18081765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Market psychology drives significant price movements. We capture this through real-time news sentiment analysis.</a:t>
            </a:r>
          </a:p>
          <a:p>
            <a:pPr algn="ctr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71330" y="3858737"/>
            <a:ext cx="10901527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Live Headlines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Fetch real-time financial news from top sources.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317371" y="5521134"/>
            <a:ext cx="1372697" cy="674537"/>
            <a:chOff x="0" y="0"/>
            <a:chExt cx="827032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7032" cy="406400"/>
            </a:xfrm>
            <a:custGeom>
              <a:avLst/>
              <a:gdLst/>
              <a:ahLst/>
              <a:cxnLst/>
              <a:rect l="l" t="t" r="r" b="b"/>
              <a:pathLst>
                <a:path w="827032" h="406400">
                  <a:moveTo>
                    <a:pt x="0" y="0"/>
                  </a:moveTo>
                  <a:lnTo>
                    <a:pt x="623832" y="0"/>
                  </a:lnTo>
                  <a:lnTo>
                    <a:pt x="827032" y="203200"/>
                  </a:lnTo>
                  <a:lnTo>
                    <a:pt x="62383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38100"/>
              <a:ext cx="573032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7371" y="7364413"/>
            <a:ext cx="1372697" cy="674537"/>
            <a:chOff x="0" y="0"/>
            <a:chExt cx="827032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7032" cy="406400"/>
            </a:xfrm>
            <a:custGeom>
              <a:avLst/>
              <a:gdLst/>
              <a:ahLst/>
              <a:cxnLst/>
              <a:rect l="l" t="t" r="r" b="b"/>
              <a:pathLst>
                <a:path w="827032" h="406400">
                  <a:moveTo>
                    <a:pt x="0" y="0"/>
                  </a:moveTo>
                  <a:lnTo>
                    <a:pt x="623832" y="0"/>
                  </a:lnTo>
                  <a:lnTo>
                    <a:pt x="827032" y="203200"/>
                  </a:lnTo>
                  <a:lnTo>
                    <a:pt x="62383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38100"/>
              <a:ext cx="573032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71330" y="5444800"/>
            <a:ext cx="11512611" cy="180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NLP with TextBlob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Utilise Natural Language Processing to analyse the emotional  tone of  news.          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71330" y="7343668"/>
            <a:ext cx="12906969" cy="180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Sentiment Classification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Classify market mood as Bullish, Bearish, or Neutral, providing actionable insights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47799" y="5932643"/>
            <a:ext cx="3752793" cy="4048039"/>
            <a:chOff x="0" y="0"/>
            <a:chExt cx="812800" cy="876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6746"/>
            </a:xfrm>
            <a:custGeom>
              <a:avLst/>
              <a:gdLst/>
              <a:ahLst/>
              <a:cxnLst/>
              <a:rect l="l" t="t" r="r" b="b"/>
              <a:pathLst>
                <a:path w="812800" h="876746">
                  <a:moveTo>
                    <a:pt x="47448" y="0"/>
                  </a:moveTo>
                  <a:lnTo>
                    <a:pt x="765352" y="0"/>
                  </a:lnTo>
                  <a:cubicBezTo>
                    <a:pt x="791557" y="0"/>
                    <a:pt x="812800" y="21243"/>
                    <a:pt x="812800" y="47448"/>
                  </a:cubicBezTo>
                  <a:lnTo>
                    <a:pt x="812800" y="829298"/>
                  </a:lnTo>
                  <a:cubicBezTo>
                    <a:pt x="812800" y="855503"/>
                    <a:pt x="791557" y="876746"/>
                    <a:pt x="765352" y="876746"/>
                  </a:cubicBezTo>
                  <a:lnTo>
                    <a:pt x="47448" y="876746"/>
                  </a:lnTo>
                  <a:cubicBezTo>
                    <a:pt x="34864" y="876746"/>
                    <a:pt x="22796" y="871747"/>
                    <a:pt x="13897" y="862849"/>
                  </a:cubicBezTo>
                  <a:cubicBezTo>
                    <a:pt x="4999" y="853950"/>
                    <a:pt x="0" y="841882"/>
                    <a:pt x="0" y="829298"/>
                  </a:cubicBezTo>
                  <a:lnTo>
                    <a:pt x="0" y="47448"/>
                  </a:lnTo>
                  <a:cubicBezTo>
                    <a:pt x="0" y="21243"/>
                    <a:pt x="21243" y="0"/>
                    <a:pt x="47448" y="0"/>
                  </a:cubicBezTo>
                  <a:close/>
                </a:path>
              </a:pathLst>
            </a:custGeom>
            <a:blipFill>
              <a:blip r:embed="rId2"/>
              <a:stretch>
                <a:fillRect l="-30799" r="-30799"/>
              </a:stretch>
            </a:blipFill>
            <a:ln w="571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559293" y="3808895"/>
            <a:ext cx="1168173" cy="1060172"/>
            <a:chOff x="0" y="0"/>
            <a:chExt cx="496498" cy="4505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6498" cy="450596"/>
            </a:xfrm>
            <a:custGeom>
              <a:avLst/>
              <a:gdLst/>
              <a:ahLst/>
              <a:cxnLst/>
              <a:rect l="l" t="t" r="r" b="b"/>
              <a:pathLst>
                <a:path w="496498" h="450596">
                  <a:moveTo>
                    <a:pt x="0" y="0"/>
                  </a:moveTo>
                  <a:lnTo>
                    <a:pt x="293298" y="0"/>
                  </a:lnTo>
                  <a:lnTo>
                    <a:pt x="496498" y="225298"/>
                  </a:lnTo>
                  <a:lnTo>
                    <a:pt x="293298" y="450596"/>
                  </a:lnTo>
                  <a:lnTo>
                    <a:pt x="0" y="450596"/>
                  </a:lnTo>
                  <a:lnTo>
                    <a:pt x="203200" y="22529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177800" y="38100"/>
              <a:ext cx="242498" cy="412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7371" y="821947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Solving Key Investor 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3937" y="2263885"/>
            <a:ext cx="14931478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Retail investors often struggle with market complexity. InvestWise addresses three critical gaps: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28141" y="3928698"/>
            <a:ext cx="11423070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Complex Pattern Analysis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Difficulty in discerning intricate price trends.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33418" y="5356178"/>
            <a:ext cx="11423070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Real-Time Market Mood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Lack of immediate insight into market sentiment.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228141" y="7807334"/>
            <a:ext cx="11423070" cy="180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Integrated Tooling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Absence of a single platform for both prediction and sentiment.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1559293" y="5725971"/>
            <a:ext cx="1168173" cy="1060172"/>
            <a:chOff x="0" y="0"/>
            <a:chExt cx="496498" cy="4505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498" cy="450596"/>
            </a:xfrm>
            <a:custGeom>
              <a:avLst/>
              <a:gdLst/>
              <a:ahLst/>
              <a:cxnLst/>
              <a:rect l="l" t="t" r="r" b="b"/>
              <a:pathLst>
                <a:path w="496498" h="450596">
                  <a:moveTo>
                    <a:pt x="0" y="0"/>
                  </a:moveTo>
                  <a:lnTo>
                    <a:pt x="293298" y="0"/>
                  </a:lnTo>
                  <a:lnTo>
                    <a:pt x="496498" y="225298"/>
                  </a:lnTo>
                  <a:lnTo>
                    <a:pt x="293298" y="450596"/>
                  </a:lnTo>
                  <a:lnTo>
                    <a:pt x="0" y="450596"/>
                  </a:lnTo>
                  <a:lnTo>
                    <a:pt x="203200" y="22529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38100"/>
              <a:ext cx="242498" cy="412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559293" y="7794660"/>
            <a:ext cx="1168173" cy="1060172"/>
            <a:chOff x="0" y="0"/>
            <a:chExt cx="496498" cy="4505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498" cy="450596"/>
            </a:xfrm>
            <a:custGeom>
              <a:avLst/>
              <a:gdLst/>
              <a:ahLst/>
              <a:cxnLst/>
              <a:rect l="l" t="t" r="r" b="b"/>
              <a:pathLst>
                <a:path w="496498" h="450596">
                  <a:moveTo>
                    <a:pt x="0" y="0"/>
                  </a:moveTo>
                  <a:lnTo>
                    <a:pt x="293298" y="0"/>
                  </a:lnTo>
                  <a:lnTo>
                    <a:pt x="496498" y="225298"/>
                  </a:lnTo>
                  <a:lnTo>
                    <a:pt x="293298" y="450596"/>
                  </a:lnTo>
                  <a:lnTo>
                    <a:pt x="0" y="450596"/>
                  </a:lnTo>
                  <a:lnTo>
                    <a:pt x="203200" y="22529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77800" y="38100"/>
              <a:ext cx="242498" cy="412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5806" y="5862949"/>
            <a:ext cx="4247786" cy="4608052"/>
          </a:xfrm>
          <a:custGeom>
            <a:avLst/>
            <a:gdLst/>
            <a:ahLst/>
            <a:cxnLst/>
            <a:rect l="l" t="t" r="r" b="b"/>
            <a:pathLst>
              <a:path w="4247786" h="4608052">
                <a:moveTo>
                  <a:pt x="0" y="0"/>
                </a:moveTo>
                <a:lnTo>
                  <a:pt x="4247786" y="0"/>
                </a:lnTo>
                <a:lnTo>
                  <a:pt x="4247786" y="4608051"/>
                </a:lnTo>
                <a:lnTo>
                  <a:pt x="0" y="4608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60077" y="3061654"/>
            <a:ext cx="8363979" cy="1176284"/>
            <a:chOff x="0" y="0"/>
            <a:chExt cx="2202859" cy="309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2859" cy="309803"/>
            </a:xfrm>
            <a:custGeom>
              <a:avLst/>
              <a:gdLst/>
              <a:ahLst/>
              <a:cxnLst/>
              <a:rect l="l" t="t" r="r" b="b"/>
              <a:pathLst>
                <a:path w="2202859" h="309803">
                  <a:moveTo>
                    <a:pt x="19438" y="0"/>
                  </a:moveTo>
                  <a:lnTo>
                    <a:pt x="2183420" y="0"/>
                  </a:lnTo>
                  <a:cubicBezTo>
                    <a:pt x="2188576" y="0"/>
                    <a:pt x="2193520" y="2048"/>
                    <a:pt x="2197165" y="5693"/>
                  </a:cubicBezTo>
                  <a:cubicBezTo>
                    <a:pt x="2200811" y="9339"/>
                    <a:pt x="2202859" y="14283"/>
                    <a:pt x="2202859" y="19438"/>
                  </a:cubicBezTo>
                  <a:lnTo>
                    <a:pt x="2202859" y="290365"/>
                  </a:lnTo>
                  <a:cubicBezTo>
                    <a:pt x="2202859" y="301100"/>
                    <a:pt x="2194156" y="309803"/>
                    <a:pt x="2183420" y="309803"/>
                  </a:cubicBezTo>
                  <a:lnTo>
                    <a:pt x="19438" y="309803"/>
                  </a:lnTo>
                  <a:cubicBezTo>
                    <a:pt x="8703" y="309803"/>
                    <a:pt x="0" y="301100"/>
                    <a:pt x="0" y="290365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2202859" cy="262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9"/>
                </a:lnSpc>
              </a:pPr>
              <a:r>
                <a:rPr lang="en-US" sz="22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Price Prediction</a:t>
              </a:r>
            </a:p>
            <a:p>
              <a:pPr algn="ctr">
                <a:lnSpc>
                  <a:spcPts val="2289"/>
                </a:lnSpc>
              </a:pPr>
              <a:r>
                <a:rPr lang="en-US" sz="22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LSTM predicts the next day's opening price.</a:t>
              </a:r>
            </a:p>
            <a:p>
              <a:pPr algn="ctr">
                <a:lnSpc>
                  <a:spcPts val="2289"/>
                </a:lnSpc>
              </a:pPr>
              <a:endParaRPr lang="en-US" sz="22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60077" y="4675329"/>
            <a:ext cx="8363979" cy="1462034"/>
            <a:chOff x="0" y="0"/>
            <a:chExt cx="2202859" cy="385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2859" cy="385062"/>
            </a:xfrm>
            <a:custGeom>
              <a:avLst/>
              <a:gdLst/>
              <a:ahLst/>
              <a:cxnLst/>
              <a:rect l="l" t="t" r="r" b="b"/>
              <a:pathLst>
                <a:path w="2202859" h="385062">
                  <a:moveTo>
                    <a:pt x="19438" y="0"/>
                  </a:moveTo>
                  <a:lnTo>
                    <a:pt x="2183420" y="0"/>
                  </a:lnTo>
                  <a:cubicBezTo>
                    <a:pt x="2188576" y="0"/>
                    <a:pt x="2193520" y="2048"/>
                    <a:pt x="2197165" y="5693"/>
                  </a:cubicBezTo>
                  <a:cubicBezTo>
                    <a:pt x="2200811" y="9339"/>
                    <a:pt x="2202859" y="14283"/>
                    <a:pt x="2202859" y="19438"/>
                  </a:cubicBezTo>
                  <a:lnTo>
                    <a:pt x="2202859" y="365624"/>
                  </a:lnTo>
                  <a:cubicBezTo>
                    <a:pt x="2202859" y="376360"/>
                    <a:pt x="2194156" y="385062"/>
                    <a:pt x="2183420" y="385062"/>
                  </a:cubicBezTo>
                  <a:lnTo>
                    <a:pt x="19438" y="385062"/>
                  </a:lnTo>
                  <a:cubicBezTo>
                    <a:pt x="8703" y="385062"/>
                    <a:pt x="0" y="376360"/>
                    <a:pt x="0" y="365624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2202859" cy="337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9"/>
                </a:lnSpc>
              </a:pPr>
              <a:r>
                <a:rPr lang="en-US" sz="22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  </a:t>
              </a:r>
            </a:p>
            <a:p>
              <a:pPr algn="ctr">
                <a:lnSpc>
                  <a:spcPts val="2289"/>
                </a:lnSpc>
              </a:pPr>
              <a:r>
                <a:rPr lang="en-US" sz="22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Sentiment Analysis</a:t>
              </a:r>
            </a:p>
            <a:p>
              <a:pPr algn="ctr">
                <a:lnSpc>
                  <a:spcPts val="2289"/>
                </a:lnSpc>
              </a:pPr>
              <a:r>
                <a:rPr lang="en-US" sz="22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NLP evaluates live news sentiment.</a:t>
              </a:r>
            </a:p>
            <a:p>
              <a:pPr algn="ctr">
                <a:lnSpc>
                  <a:spcPts val="2289"/>
                </a:lnSpc>
              </a:pPr>
              <a:endParaRPr lang="en-US" sz="22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60077" y="6398697"/>
            <a:ext cx="8363979" cy="1462034"/>
            <a:chOff x="0" y="0"/>
            <a:chExt cx="2202859" cy="385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2859" cy="385062"/>
            </a:xfrm>
            <a:custGeom>
              <a:avLst/>
              <a:gdLst/>
              <a:ahLst/>
              <a:cxnLst/>
              <a:rect l="l" t="t" r="r" b="b"/>
              <a:pathLst>
                <a:path w="2202859" h="385062">
                  <a:moveTo>
                    <a:pt x="19438" y="0"/>
                  </a:moveTo>
                  <a:lnTo>
                    <a:pt x="2183420" y="0"/>
                  </a:lnTo>
                  <a:cubicBezTo>
                    <a:pt x="2188576" y="0"/>
                    <a:pt x="2193520" y="2048"/>
                    <a:pt x="2197165" y="5693"/>
                  </a:cubicBezTo>
                  <a:cubicBezTo>
                    <a:pt x="2200811" y="9339"/>
                    <a:pt x="2202859" y="14283"/>
                    <a:pt x="2202859" y="19438"/>
                  </a:cubicBezTo>
                  <a:lnTo>
                    <a:pt x="2202859" y="365624"/>
                  </a:lnTo>
                  <a:cubicBezTo>
                    <a:pt x="2202859" y="376360"/>
                    <a:pt x="2194156" y="385062"/>
                    <a:pt x="2183420" y="385062"/>
                  </a:cubicBezTo>
                  <a:lnTo>
                    <a:pt x="19438" y="385062"/>
                  </a:lnTo>
                  <a:cubicBezTo>
                    <a:pt x="8703" y="385062"/>
                    <a:pt x="0" y="376360"/>
                    <a:pt x="0" y="365624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2202859" cy="337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9"/>
                </a:lnSpc>
              </a:pPr>
              <a:r>
                <a:rPr lang="en-US" sz="22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Live Data &amp; Charts</a:t>
              </a:r>
            </a:p>
            <a:p>
              <a:pPr algn="ctr">
                <a:lnSpc>
                  <a:spcPts val="2289"/>
                </a:lnSpc>
              </a:pPr>
              <a:r>
                <a:rPr lang="en-US" sz="22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Fetches real-time stock and crypto prices with interactive historical charts.</a:t>
              </a:r>
            </a:p>
            <a:p>
              <a:pPr algn="ctr">
                <a:lnSpc>
                  <a:spcPts val="2289"/>
                </a:lnSpc>
              </a:pPr>
              <a:endParaRPr lang="en-US" sz="22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60077" y="8166975"/>
            <a:ext cx="8363979" cy="1176284"/>
            <a:chOff x="0" y="0"/>
            <a:chExt cx="2202859" cy="3098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2859" cy="309803"/>
            </a:xfrm>
            <a:custGeom>
              <a:avLst/>
              <a:gdLst/>
              <a:ahLst/>
              <a:cxnLst/>
              <a:rect l="l" t="t" r="r" b="b"/>
              <a:pathLst>
                <a:path w="2202859" h="309803">
                  <a:moveTo>
                    <a:pt x="19438" y="0"/>
                  </a:moveTo>
                  <a:lnTo>
                    <a:pt x="2183420" y="0"/>
                  </a:lnTo>
                  <a:cubicBezTo>
                    <a:pt x="2188576" y="0"/>
                    <a:pt x="2193520" y="2048"/>
                    <a:pt x="2197165" y="5693"/>
                  </a:cubicBezTo>
                  <a:cubicBezTo>
                    <a:pt x="2200811" y="9339"/>
                    <a:pt x="2202859" y="14283"/>
                    <a:pt x="2202859" y="19438"/>
                  </a:cubicBezTo>
                  <a:lnTo>
                    <a:pt x="2202859" y="290365"/>
                  </a:lnTo>
                  <a:cubicBezTo>
                    <a:pt x="2202859" y="301100"/>
                    <a:pt x="2194156" y="309803"/>
                    <a:pt x="2183420" y="309803"/>
                  </a:cubicBezTo>
                  <a:lnTo>
                    <a:pt x="19438" y="309803"/>
                  </a:lnTo>
                  <a:cubicBezTo>
                    <a:pt x="8703" y="309803"/>
                    <a:pt x="0" y="301100"/>
                    <a:pt x="0" y="290365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47625"/>
              <a:ext cx="2202859" cy="262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9"/>
                </a:lnSpc>
              </a:pPr>
              <a:r>
                <a:rPr lang="en-US" sz="22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Intuitive UI</a:t>
              </a:r>
            </a:p>
            <a:p>
              <a:pPr algn="ctr">
                <a:lnSpc>
                  <a:spcPts val="2289"/>
                </a:lnSpc>
              </a:pPr>
              <a:r>
                <a:rPr lang="en-US" sz="2266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Simple, clean interface designed for all users.</a:t>
              </a:r>
            </a:p>
            <a:p>
              <a:pPr algn="ctr">
                <a:lnSpc>
                  <a:spcPts val="2289"/>
                </a:lnSpc>
              </a:pPr>
              <a:endParaRPr lang="en-US" sz="2266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-1035592" y="-93894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17371" y="821947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  The InvestWise Platform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2192576"/>
            <a:ext cx="18081765" cy="91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Our web application empowers users with comprehensive, intuitive financial insights</a:t>
            </a:r>
          </a:p>
          <a:p>
            <a:pPr algn="ctr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91162" y="7105638"/>
            <a:ext cx="2527409" cy="1971379"/>
          </a:xfrm>
          <a:custGeom>
            <a:avLst/>
            <a:gdLst/>
            <a:ahLst/>
            <a:cxnLst/>
            <a:rect l="l" t="t" r="r" b="b"/>
            <a:pathLst>
              <a:path w="2527409" h="1971379">
                <a:moveTo>
                  <a:pt x="0" y="0"/>
                </a:moveTo>
                <a:lnTo>
                  <a:pt x="2527409" y="0"/>
                </a:lnTo>
                <a:lnTo>
                  <a:pt x="2527409" y="1971379"/>
                </a:lnTo>
                <a:lnTo>
                  <a:pt x="0" y="197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63823">
            <a:off x="1883065" y="2631769"/>
            <a:ext cx="1496305" cy="901432"/>
            <a:chOff x="0" y="0"/>
            <a:chExt cx="909989" cy="5482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9989" cy="548213"/>
            </a:xfrm>
            <a:custGeom>
              <a:avLst/>
              <a:gdLst/>
              <a:ahLst/>
              <a:cxnLst/>
              <a:rect l="l" t="t" r="r" b="b"/>
              <a:pathLst>
                <a:path w="909989" h="548213">
                  <a:moveTo>
                    <a:pt x="0" y="0"/>
                  </a:moveTo>
                  <a:lnTo>
                    <a:pt x="706789" y="0"/>
                  </a:lnTo>
                  <a:lnTo>
                    <a:pt x="909989" y="274106"/>
                  </a:lnTo>
                  <a:lnTo>
                    <a:pt x="706789" y="548213"/>
                  </a:lnTo>
                  <a:lnTo>
                    <a:pt x="0" y="548213"/>
                  </a:lnTo>
                  <a:lnTo>
                    <a:pt x="203200" y="27410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77800" y="38100"/>
              <a:ext cx="65598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9490" y="631160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         System Architecture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74827" y="5251988"/>
            <a:ext cx="1504518" cy="901432"/>
            <a:chOff x="0" y="0"/>
            <a:chExt cx="914984" cy="5482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984" cy="548213"/>
            </a:xfrm>
            <a:custGeom>
              <a:avLst/>
              <a:gdLst/>
              <a:ahLst/>
              <a:cxnLst/>
              <a:rect l="l" t="t" r="r" b="b"/>
              <a:pathLst>
                <a:path w="914984" h="548213">
                  <a:moveTo>
                    <a:pt x="0" y="0"/>
                  </a:moveTo>
                  <a:lnTo>
                    <a:pt x="711784" y="0"/>
                  </a:lnTo>
                  <a:lnTo>
                    <a:pt x="914984" y="274106"/>
                  </a:lnTo>
                  <a:lnTo>
                    <a:pt x="711784" y="548213"/>
                  </a:lnTo>
                  <a:lnTo>
                    <a:pt x="0" y="548213"/>
                  </a:lnTo>
                  <a:lnTo>
                    <a:pt x="203200" y="27410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38100"/>
              <a:ext cx="660984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74827" y="7859582"/>
            <a:ext cx="1504518" cy="901432"/>
            <a:chOff x="0" y="0"/>
            <a:chExt cx="914984" cy="5482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84" cy="548213"/>
            </a:xfrm>
            <a:custGeom>
              <a:avLst/>
              <a:gdLst/>
              <a:ahLst/>
              <a:cxnLst/>
              <a:rect l="l" t="t" r="r" b="b"/>
              <a:pathLst>
                <a:path w="914984" h="548213">
                  <a:moveTo>
                    <a:pt x="0" y="0"/>
                  </a:moveTo>
                  <a:lnTo>
                    <a:pt x="711784" y="0"/>
                  </a:lnTo>
                  <a:lnTo>
                    <a:pt x="914984" y="274106"/>
                  </a:lnTo>
                  <a:lnTo>
                    <a:pt x="711784" y="548213"/>
                  </a:lnTo>
                  <a:lnTo>
                    <a:pt x="0" y="548213"/>
                  </a:lnTo>
                  <a:lnTo>
                    <a:pt x="203200" y="27410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38100"/>
              <a:ext cx="660984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79603" y="2069048"/>
            <a:ext cx="8363979" cy="2210753"/>
            <a:chOff x="0" y="0"/>
            <a:chExt cx="2202859" cy="5822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02859" cy="582256"/>
            </a:xfrm>
            <a:custGeom>
              <a:avLst/>
              <a:gdLst/>
              <a:ahLst/>
              <a:cxnLst/>
              <a:rect l="l" t="t" r="r" b="b"/>
              <a:pathLst>
                <a:path w="2202859" h="582256">
                  <a:moveTo>
                    <a:pt x="19438" y="0"/>
                  </a:moveTo>
                  <a:lnTo>
                    <a:pt x="2183420" y="0"/>
                  </a:lnTo>
                  <a:cubicBezTo>
                    <a:pt x="2188576" y="0"/>
                    <a:pt x="2193520" y="2048"/>
                    <a:pt x="2197165" y="5693"/>
                  </a:cubicBezTo>
                  <a:cubicBezTo>
                    <a:pt x="2200811" y="9339"/>
                    <a:pt x="2202859" y="14283"/>
                    <a:pt x="2202859" y="19438"/>
                  </a:cubicBezTo>
                  <a:lnTo>
                    <a:pt x="2202859" y="562818"/>
                  </a:lnTo>
                  <a:cubicBezTo>
                    <a:pt x="2202859" y="573553"/>
                    <a:pt x="2194156" y="582256"/>
                    <a:pt x="2183420" y="582256"/>
                  </a:cubicBezTo>
                  <a:lnTo>
                    <a:pt x="19438" y="582256"/>
                  </a:lnTo>
                  <a:cubicBezTo>
                    <a:pt x="8703" y="582256"/>
                    <a:pt x="0" y="573553"/>
                    <a:pt x="0" y="562818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2202859" cy="51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Frontend</a:t>
              </a:r>
            </a:p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HTML, CSS, JS. User inputs ticker, views predictions &amp; charts.</a:t>
              </a:r>
            </a:p>
            <a:p>
              <a:pPr algn="ctr">
                <a:lnSpc>
                  <a:spcPts val="3535"/>
                </a:lnSpc>
              </a:pPr>
              <a:endPara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79603" y="4597328"/>
            <a:ext cx="8363979" cy="2210753"/>
            <a:chOff x="0" y="0"/>
            <a:chExt cx="2202859" cy="5822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02859" cy="582256"/>
            </a:xfrm>
            <a:custGeom>
              <a:avLst/>
              <a:gdLst/>
              <a:ahLst/>
              <a:cxnLst/>
              <a:rect l="l" t="t" r="r" b="b"/>
              <a:pathLst>
                <a:path w="2202859" h="582256">
                  <a:moveTo>
                    <a:pt x="19438" y="0"/>
                  </a:moveTo>
                  <a:lnTo>
                    <a:pt x="2183420" y="0"/>
                  </a:lnTo>
                  <a:cubicBezTo>
                    <a:pt x="2188576" y="0"/>
                    <a:pt x="2193520" y="2048"/>
                    <a:pt x="2197165" y="5693"/>
                  </a:cubicBezTo>
                  <a:cubicBezTo>
                    <a:pt x="2200811" y="9339"/>
                    <a:pt x="2202859" y="14283"/>
                    <a:pt x="2202859" y="19438"/>
                  </a:cubicBezTo>
                  <a:lnTo>
                    <a:pt x="2202859" y="562818"/>
                  </a:lnTo>
                  <a:cubicBezTo>
                    <a:pt x="2202859" y="573553"/>
                    <a:pt x="2194156" y="582256"/>
                    <a:pt x="2183420" y="582256"/>
                  </a:cubicBezTo>
                  <a:lnTo>
                    <a:pt x="19438" y="582256"/>
                  </a:lnTo>
                  <a:cubicBezTo>
                    <a:pt x="8703" y="582256"/>
                    <a:pt x="0" y="573553"/>
                    <a:pt x="0" y="562818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66675"/>
              <a:ext cx="2202859" cy="51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Backend</a:t>
              </a:r>
            </a:p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Flask + Python logic. Handles API calls, model execution.</a:t>
              </a:r>
            </a:p>
            <a:p>
              <a:pPr algn="ctr">
                <a:lnSpc>
                  <a:spcPts val="3535"/>
                </a:lnSpc>
              </a:pPr>
              <a:endPara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079603" y="6981085"/>
            <a:ext cx="8363979" cy="2658428"/>
            <a:chOff x="0" y="0"/>
            <a:chExt cx="2202859" cy="7001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02859" cy="700162"/>
            </a:xfrm>
            <a:custGeom>
              <a:avLst/>
              <a:gdLst/>
              <a:ahLst/>
              <a:cxnLst/>
              <a:rect l="l" t="t" r="r" b="b"/>
              <a:pathLst>
                <a:path w="2202859" h="700162">
                  <a:moveTo>
                    <a:pt x="19438" y="0"/>
                  </a:moveTo>
                  <a:lnTo>
                    <a:pt x="2183420" y="0"/>
                  </a:lnTo>
                  <a:cubicBezTo>
                    <a:pt x="2188576" y="0"/>
                    <a:pt x="2193520" y="2048"/>
                    <a:pt x="2197165" y="5693"/>
                  </a:cubicBezTo>
                  <a:cubicBezTo>
                    <a:pt x="2200811" y="9339"/>
                    <a:pt x="2202859" y="14283"/>
                    <a:pt x="2202859" y="19438"/>
                  </a:cubicBezTo>
                  <a:lnTo>
                    <a:pt x="2202859" y="680724"/>
                  </a:lnTo>
                  <a:cubicBezTo>
                    <a:pt x="2202859" y="691459"/>
                    <a:pt x="2194156" y="700162"/>
                    <a:pt x="2183420" y="700162"/>
                  </a:cubicBezTo>
                  <a:lnTo>
                    <a:pt x="19438" y="700162"/>
                  </a:lnTo>
                  <a:cubicBezTo>
                    <a:pt x="8703" y="700162"/>
                    <a:pt x="0" y="691459"/>
                    <a:pt x="0" y="680724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6675"/>
              <a:ext cx="2202859" cy="633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Data &amp; Models</a:t>
              </a:r>
            </a:p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yfinance, NewsAPI, CoinGecko, Pre-trained LSTM (.keras).</a:t>
              </a:r>
            </a:p>
            <a:p>
              <a:pPr algn="ctr">
                <a:lnSpc>
                  <a:spcPts val="3535"/>
                </a:lnSpc>
              </a:pPr>
              <a:endPara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  <a:p>
              <a:pPr algn="ctr">
                <a:lnSpc>
                  <a:spcPts val="3535"/>
                </a:lnSpc>
              </a:pPr>
              <a:endPara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</p:spTree>
  </p:cSld>
  <p:clrMapOvr>
    <a:masterClrMapping/>
  </p:clrMapOvr>
  <p:transition spd="med"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317371" y="821947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 Our Robust Technology Stack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9B55353-4DB9-0CA8-62A3-C7545DB33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1631"/>
              </p:ext>
            </p:extLst>
          </p:nvPr>
        </p:nvGraphicFramePr>
        <p:xfrm>
          <a:off x="3200400" y="2857500"/>
          <a:ext cx="12801600" cy="6238240"/>
        </p:xfrm>
        <a:graphic>
          <a:graphicData uri="http://schemas.openxmlformats.org/drawingml/2006/table">
            <a:tbl>
              <a:tblPr/>
              <a:tblGrid>
                <a:gridCol w="6400800">
                  <a:extLst>
                    <a:ext uri="{9D8B030D-6E8A-4147-A177-3AD203B41FA5}">
                      <a16:colId xmlns:a16="http://schemas.microsoft.com/office/drawing/2014/main" val="2426313161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307706431"/>
                    </a:ext>
                  </a:extLst>
                </a:gridCol>
              </a:tblGrid>
              <a:tr h="6337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 dirty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Category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Technologies/Tools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64860"/>
                  </a:ext>
                </a:extLst>
              </a:tr>
              <a:tr h="6337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Backend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Python, Flask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426810"/>
                  </a:ext>
                </a:extLst>
              </a:tr>
              <a:tr h="6337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Machine Learning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TensorFlow, Keras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433923"/>
                  </a:ext>
                </a:extLst>
              </a:tr>
              <a:tr h="6337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Data Handling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Pandas, NumPy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354336"/>
                  </a:ext>
                </a:extLst>
              </a:tr>
              <a:tr h="6337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Sentiment Analysis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 dirty="0" err="1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TextBlob</a:t>
                      </a:r>
                      <a:r>
                        <a:rPr lang="en-US" sz="4400" baseline="0" dirty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, </a:t>
                      </a:r>
                      <a:r>
                        <a:rPr lang="en-US" sz="4400" baseline="0" dirty="0" err="1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NewsAPI</a:t>
                      </a:r>
                      <a:endParaRPr lang="en-US" sz="4400" baseline="0" dirty="0">
                        <a:solidFill>
                          <a:schemeClr val="bg1"/>
                        </a:solidFill>
                        <a:effectLst/>
                        <a:latin typeface="Georgia Pro" panose="02040502050405020303" pitchFamily="18" charset="0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415610"/>
                  </a:ext>
                </a:extLst>
              </a:tr>
              <a:tr h="6337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Crypto Data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 dirty="0" err="1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CoinGecko</a:t>
                      </a:r>
                      <a:endParaRPr lang="en-US" sz="4400" baseline="0" dirty="0">
                        <a:solidFill>
                          <a:schemeClr val="bg1"/>
                        </a:solidFill>
                        <a:effectLst/>
                        <a:latin typeface="Georgia Pro" panose="02040502050405020303" pitchFamily="18" charset="0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31162"/>
                  </a:ext>
                </a:extLst>
              </a:tr>
              <a:tr h="6337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Frontend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 dirty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HTML, CSS, JS, </a:t>
                      </a:r>
                      <a:r>
                        <a:rPr lang="en-US" sz="4800" baseline="0" dirty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Chart</a:t>
                      </a:r>
                      <a:r>
                        <a:rPr lang="en-US" sz="4400" baseline="0" dirty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.js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10555"/>
                  </a:ext>
                </a:extLst>
              </a:tr>
              <a:tr h="63375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Version Control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4400" baseline="0" dirty="0">
                          <a:solidFill>
                            <a:schemeClr val="bg1"/>
                          </a:solidFill>
                          <a:effectLst/>
                          <a:latin typeface="Georgia Pro" panose="02040502050405020303" pitchFamily="18" charset="0"/>
                        </a:rPr>
                        <a:t>Git + GitHub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03451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7371" y="821947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 Prediction &amp; Sentiment Flow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22262" y="2933642"/>
            <a:ext cx="5223564" cy="1296728"/>
            <a:chOff x="0" y="0"/>
            <a:chExt cx="1375753" cy="341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5754" cy="341525"/>
            </a:xfrm>
            <a:custGeom>
              <a:avLst/>
              <a:gdLst/>
              <a:ahLst/>
              <a:cxnLst/>
              <a:rect l="l" t="t" r="r" b="b"/>
              <a:pathLst>
                <a:path w="1375754" h="341525">
                  <a:moveTo>
                    <a:pt x="31124" y="0"/>
                  </a:moveTo>
                  <a:lnTo>
                    <a:pt x="1344629" y="0"/>
                  </a:lnTo>
                  <a:cubicBezTo>
                    <a:pt x="1352884" y="0"/>
                    <a:pt x="1360800" y="3279"/>
                    <a:pt x="1366637" y="9116"/>
                  </a:cubicBezTo>
                  <a:cubicBezTo>
                    <a:pt x="1372474" y="14953"/>
                    <a:pt x="1375754" y="22870"/>
                    <a:pt x="1375754" y="31124"/>
                  </a:cubicBezTo>
                  <a:lnTo>
                    <a:pt x="1375754" y="310401"/>
                  </a:lnTo>
                  <a:cubicBezTo>
                    <a:pt x="1375754" y="327590"/>
                    <a:pt x="1361819" y="341525"/>
                    <a:pt x="1344629" y="341525"/>
                  </a:cubicBezTo>
                  <a:lnTo>
                    <a:pt x="31124" y="341525"/>
                  </a:lnTo>
                  <a:cubicBezTo>
                    <a:pt x="13935" y="341525"/>
                    <a:pt x="0" y="327590"/>
                    <a:pt x="0" y="310401"/>
                  </a:cubicBezTo>
                  <a:lnTo>
                    <a:pt x="0" y="31124"/>
                  </a:lnTo>
                  <a:cubicBezTo>
                    <a:pt x="0" y="22870"/>
                    <a:pt x="3279" y="14953"/>
                    <a:pt x="9116" y="9116"/>
                  </a:cubicBezTo>
                  <a:cubicBezTo>
                    <a:pt x="14953" y="3279"/>
                    <a:pt x="22870" y="0"/>
                    <a:pt x="311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375753" cy="28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r>
                <a:rPr lang="en-US" sz="3666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Prediction Flow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10703" y="2933642"/>
            <a:ext cx="5640385" cy="1296728"/>
            <a:chOff x="0" y="0"/>
            <a:chExt cx="1485533" cy="341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5533" cy="341525"/>
            </a:xfrm>
            <a:custGeom>
              <a:avLst/>
              <a:gdLst/>
              <a:ahLst/>
              <a:cxnLst/>
              <a:rect l="l" t="t" r="r" b="b"/>
              <a:pathLst>
                <a:path w="1485533" h="341525">
                  <a:moveTo>
                    <a:pt x="28824" y="0"/>
                  </a:moveTo>
                  <a:lnTo>
                    <a:pt x="1456709" y="0"/>
                  </a:lnTo>
                  <a:cubicBezTo>
                    <a:pt x="1472628" y="0"/>
                    <a:pt x="1485533" y="12905"/>
                    <a:pt x="1485533" y="28824"/>
                  </a:cubicBezTo>
                  <a:lnTo>
                    <a:pt x="1485533" y="312701"/>
                  </a:lnTo>
                  <a:cubicBezTo>
                    <a:pt x="1485533" y="320345"/>
                    <a:pt x="1482497" y="327677"/>
                    <a:pt x="1477091" y="333083"/>
                  </a:cubicBezTo>
                  <a:cubicBezTo>
                    <a:pt x="1471685" y="338488"/>
                    <a:pt x="1464354" y="341525"/>
                    <a:pt x="1456709" y="341525"/>
                  </a:cubicBezTo>
                  <a:lnTo>
                    <a:pt x="28824" y="341525"/>
                  </a:lnTo>
                  <a:cubicBezTo>
                    <a:pt x="12905" y="341525"/>
                    <a:pt x="0" y="328620"/>
                    <a:pt x="0" y="312701"/>
                  </a:cubicBezTo>
                  <a:lnTo>
                    <a:pt x="0" y="28824"/>
                  </a:lnTo>
                  <a:cubicBezTo>
                    <a:pt x="0" y="21180"/>
                    <a:pt x="3037" y="13848"/>
                    <a:pt x="8442" y="8442"/>
                  </a:cubicBezTo>
                  <a:cubicBezTo>
                    <a:pt x="13848" y="3037"/>
                    <a:pt x="21180" y="0"/>
                    <a:pt x="288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1485533" cy="284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3"/>
                </a:lnSpc>
              </a:pPr>
              <a:r>
                <a:rPr lang="en-US" sz="3666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Sentiment Flow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72476" y="4897120"/>
            <a:ext cx="6401562" cy="538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535"/>
              </a:lnSpc>
              <a:buAutoNum type="arabicPeriod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Fetch 120 days of historical data from yfinance.</a:t>
            </a:r>
          </a:p>
          <a:p>
            <a:pPr marL="755651" lvl="1" indent="-377825" algn="l">
              <a:lnSpc>
                <a:spcPts val="3535"/>
              </a:lnSpc>
              <a:buAutoNum type="arabicPeriod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Normalize data for model input.</a:t>
            </a:r>
          </a:p>
          <a:p>
            <a:pPr marL="755651" lvl="1" indent="-377825" algn="l">
              <a:lnSpc>
                <a:spcPts val="3535"/>
              </a:lnSpc>
              <a:buAutoNum type="arabicPeriod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Feed normalized data into the LSTM model.</a:t>
            </a:r>
          </a:p>
          <a:p>
            <a:pPr marL="755651" lvl="1" indent="-377825" algn="l">
              <a:lnSpc>
                <a:spcPts val="3535"/>
              </a:lnSpc>
              <a:buAutoNum type="arabicPeriod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Receive the predicted next day's open price.</a:t>
            </a:r>
          </a:p>
          <a:p>
            <a:pPr marL="755651" lvl="1" indent="-377825" algn="l">
              <a:lnSpc>
                <a:spcPts val="3535"/>
              </a:lnSpc>
              <a:buAutoNum type="arabicPeriod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Inverse scale the prediction to original values.</a:t>
            </a:r>
          </a:p>
          <a:p>
            <a:pPr algn="l">
              <a:lnSpc>
                <a:spcPts val="3535"/>
              </a:lnSpc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10703" y="4987437"/>
            <a:ext cx="6646882" cy="359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535"/>
              </a:lnSpc>
              <a:buAutoNum type="arabicPeriod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Fetch live financial news articles via NewsAPI.</a:t>
            </a:r>
          </a:p>
          <a:p>
            <a:pPr marL="755651" lvl="1" indent="-377825" algn="l">
              <a:lnSpc>
                <a:spcPts val="3535"/>
              </a:lnSpc>
              <a:buAutoNum type="arabicPeriod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Process text through TextBlob for polarity scoring.</a:t>
            </a:r>
          </a:p>
          <a:p>
            <a:pPr marL="755651" lvl="1" indent="-377825" algn="l">
              <a:lnSpc>
                <a:spcPts val="3535"/>
              </a:lnSpc>
              <a:buAutoNum type="arabicPeriod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Generate a sentiment label (Bullish, Bearish, Neutral) based on the score.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  <p:transition>
    <p:cover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714174" y="2919372"/>
          <a:ext cx="15256454" cy="6690958"/>
        </p:xfrm>
        <a:graphic>
          <a:graphicData uri="http://schemas.openxmlformats.org/drawingml/2006/table">
            <a:tbl>
              <a:tblPr/>
              <a:tblGrid>
                <a:gridCol w="69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3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0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07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Phase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FFFFFF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3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Planning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Research &amp; Tech Selection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3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Backened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Train LSTM , Setup Flask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3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3.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Core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Add yfinance, model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3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4.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Sentiment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NewsAPI + TextBlob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3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5.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Frontened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HTML , JS , Chart.js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83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6.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Debug, deploy, finalize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317371" y="821947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    Timeline and workplan</a:t>
            </a:r>
          </a:p>
        </p:txBody>
      </p:sp>
      <p:sp>
        <p:nvSpPr>
          <p:cNvPr id="4" name="Freeform 4"/>
          <p:cNvSpPr/>
          <p:nvPr/>
        </p:nvSpPr>
        <p:spPr>
          <a:xfrm>
            <a:off x="15344225" y="620301"/>
            <a:ext cx="2527409" cy="1971379"/>
          </a:xfrm>
          <a:custGeom>
            <a:avLst/>
            <a:gdLst/>
            <a:ahLst/>
            <a:cxnLst/>
            <a:rect l="l" t="t" r="r" b="b"/>
            <a:pathLst>
              <a:path w="2527409" h="1971379">
                <a:moveTo>
                  <a:pt x="0" y="0"/>
                </a:moveTo>
                <a:lnTo>
                  <a:pt x="2527408" y="0"/>
                </a:lnTo>
                <a:lnTo>
                  <a:pt x="2527408" y="1971379"/>
                </a:lnTo>
                <a:lnTo>
                  <a:pt x="0" y="197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93454" y="1605990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5618" y="6734714"/>
            <a:ext cx="3472382" cy="2708458"/>
          </a:xfrm>
          <a:custGeom>
            <a:avLst/>
            <a:gdLst/>
            <a:ahLst/>
            <a:cxnLst/>
            <a:rect l="l" t="t" r="r" b="b"/>
            <a:pathLst>
              <a:path w="3472382" h="2708458">
                <a:moveTo>
                  <a:pt x="0" y="0"/>
                </a:moveTo>
                <a:lnTo>
                  <a:pt x="3472382" y="0"/>
                </a:lnTo>
                <a:lnTo>
                  <a:pt x="3472382" y="2708458"/>
                </a:lnTo>
                <a:lnTo>
                  <a:pt x="0" y="270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7371" y="821947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   hardware &amp; software used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09343" y="2927551"/>
            <a:ext cx="4550071" cy="867728"/>
            <a:chOff x="0" y="0"/>
            <a:chExt cx="1198373" cy="2285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8373" cy="228537"/>
            </a:xfrm>
            <a:custGeom>
              <a:avLst/>
              <a:gdLst/>
              <a:ahLst/>
              <a:cxnLst/>
              <a:rect l="l" t="t" r="r" b="b"/>
              <a:pathLst>
                <a:path w="1198373" h="228537">
                  <a:moveTo>
                    <a:pt x="35731" y="0"/>
                  </a:moveTo>
                  <a:lnTo>
                    <a:pt x="1162641" y="0"/>
                  </a:lnTo>
                  <a:cubicBezTo>
                    <a:pt x="1182375" y="0"/>
                    <a:pt x="1198373" y="15997"/>
                    <a:pt x="1198373" y="35731"/>
                  </a:cubicBezTo>
                  <a:lnTo>
                    <a:pt x="1198373" y="192806"/>
                  </a:lnTo>
                  <a:cubicBezTo>
                    <a:pt x="1198373" y="212540"/>
                    <a:pt x="1182375" y="228537"/>
                    <a:pt x="1162641" y="228537"/>
                  </a:cubicBezTo>
                  <a:lnTo>
                    <a:pt x="35731" y="228537"/>
                  </a:lnTo>
                  <a:cubicBezTo>
                    <a:pt x="15997" y="228537"/>
                    <a:pt x="0" y="212540"/>
                    <a:pt x="0" y="192806"/>
                  </a:cubicBezTo>
                  <a:lnTo>
                    <a:pt x="0" y="35731"/>
                  </a:lnTo>
                  <a:cubicBezTo>
                    <a:pt x="0" y="15997"/>
                    <a:pt x="15997" y="0"/>
                    <a:pt x="3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1198373" cy="16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laptop with 8+ gb ram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09343" y="4161638"/>
            <a:ext cx="4550071" cy="867728"/>
            <a:chOff x="0" y="0"/>
            <a:chExt cx="1198373" cy="2285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8373" cy="228537"/>
            </a:xfrm>
            <a:custGeom>
              <a:avLst/>
              <a:gdLst/>
              <a:ahLst/>
              <a:cxnLst/>
              <a:rect l="l" t="t" r="r" b="b"/>
              <a:pathLst>
                <a:path w="1198373" h="228537">
                  <a:moveTo>
                    <a:pt x="35731" y="0"/>
                  </a:moveTo>
                  <a:lnTo>
                    <a:pt x="1162641" y="0"/>
                  </a:lnTo>
                  <a:cubicBezTo>
                    <a:pt x="1182375" y="0"/>
                    <a:pt x="1198373" y="15997"/>
                    <a:pt x="1198373" y="35731"/>
                  </a:cubicBezTo>
                  <a:lnTo>
                    <a:pt x="1198373" y="192806"/>
                  </a:lnTo>
                  <a:cubicBezTo>
                    <a:pt x="1198373" y="212540"/>
                    <a:pt x="1182375" y="228537"/>
                    <a:pt x="1162641" y="228537"/>
                  </a:cubicBezTo>
                  <a:lnTo>
                    <a:pt x="35731" y="228537"/>
                  </a:lnTo>
                  <a:cubicBezTo>
                    <a:pt x="15997" y="228537"/>
                    <a:pt x="0" y="212540"/>
                    <a:pt x="0" y="192806"/>
                  </a:cubicBezTo>
                  <a:lnTo>
                    <a:pt x="0" y="35731"/>
                  </a:lnTo>
                  <a:cubicBezTo>
                    <a:pt x="0" y="15997"/>
                    <a:pt x="15997" y="0"/>
                    <a:pt x="3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66675"/>
              <a:ext cx="1198373" cy="16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os : windows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09343" y="5143500"/>
            <a:ext cx="4550071" cy="867728"/>
            <a:chOff x="0" y="0"/>
            <a:chExt cx="1198373" cy="2285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8373" cy="228537"/>
            </a:xfrm>
            <a:custGeom>
              <a:avLst/>
              <a:gdLst/>
              <a:ahLst/>
              <a:cxnLst/>
              <a:rect l="l" t="t" r="r" b="b"/>
              <a:pathLst>
                <a:path w="1198373" h="228537">
                  <a:moveTo>
                    <a:pt x="35731" y="0"/>
                  </a:moveTo>
                  <a:lnTo>
                    <a:pt x="1162641" y="0"/>
                  </a:lnTo>
                  <a:cubicBezTo>
                    <a:pt x="1182375" y="0"/>
                    <a:pt x="1198373" y="15997"/>
                    <a:pt x="1198373" y="35731"/>
                  </a:cubicBezTo>
                  <a:lnTo>
                    <a:pt x="1198373" y="192806"/>
                  </a:lnTo>
                  <a:cubicBezTo>
                    <a:pt x="1198373" y="212540"/>
                    <a:pt x="1182375" y="228537"/>
                    <a:pt x="1162641" y="228537"/>
                  </a:cubicBezTo>
                  <a:lnTo>
                    <a:pt x="35731" y="228537"/>
                  </a:lnTo>
                  <a:cubicBezTo>
                    <a:pt x="15997" y="228537"/>
                    <a:pt x="0" y="212540"/>
                    <a:pt x="0" y="192806"/>
                  </a:cubicBezTo>
                  <a:lnTo>
                    <a:pt x="0" y="35731"/>
                  </a:lnTo>
                  <a:cubicBezTo>
                    <a:pt x="0" y="15997"/>
                    <a:pt x="15997" y="0"/>
                    <a:pt x="3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66675"/>
              <a:ext cx="1198373" cy="16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ide :  vs code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09343" y="6317361"/>
            <a:ext cx="4550071" cy="867728"/>
            <a:chOff x="0" y="0"/>
            <a:chExt cx="1198373" cy="2285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8373" cy="228537"/>
            </a:xfrm>
            <a:custGeom>
              <a:avLst/>
              <a:gdLst/>
              <a:ahLst/>
              <a:cxnLst/>
              <a:rect l="l" t="t" r="r" b="b"/>
              <a:pathLst>
                <a:path w="1198373" h="228537">
                  <a:moveTo>
                    <a:pt x="35731" y="0"/>
                  </a:moveTo>
                  <a:lnTo>
                    <a:pt x="1162641" y="0"/>
                  </a:lnTo>
                  <a:cubicBezTo>
                    <a:pt x="1182375" y="0"/>
                    <a:pt x="1198373" y="15997"/>
                    <a:pt x="1198373" y="35731"/>
                  </a:cubicBezTo>
                  <a:lnTo>
                    <a:pt x="1198373" y="192806"/>
                  </a:lnTo>
                  <a:cubicBezTo>
                    <a:pt x="1198373" y="212540"/>
                    <a:pt x="1182375" y="228537"/>
                    <a:pt x="1162641" y="228537"/>
                  </a:cubicBezTo>
                  <a:lnTo>
                    <a:pt x="35731" y="228537"/>
                  </a:lnTo>
                  <a:cubicBezTo>
                    <a:pt x="15997" y="228537"/>
                    <a:pt x="0" y="212540"/>
                    <a:pt x="0" y="192806"/>
                  </a:cubicBezTo>
                  <a:lnTo>
                    <a:pt x="0" y="35731"/>
                  </a:lnTo>
                  <a:cubicBezTo>
                    <a:pt x="0" y="15997"/>
                    <a:pt x="15997" y="0"/>
                    <a:pt x="3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1198373" cy="16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python 3.8+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09718" y="7367157"/>
            <a:ext cx="4550071" cy="867728"/>
            <a:chOff x="0" y="0"/>
            <a:chExt cx="1198373" cy="2285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8373" cy="228537"/>
            </a:xfrm>
            <a:custGeom>
              <a:avLst/>
              <a:gdLst/>
              <a:ahLst/>
              <a:cxnLst/>
              <a:rect l="l" t="t" r="r" b="b"/>
              <a:pathLst>
                <a:path w="1198373" h="228537">
                  <a:moveTo>
                    <a:pt x="35731" y="0"/>
                  </a:moveTo>
                  <a:lnTo>
                    <a:pt x="1162641" y="0"/>
                  </a:lnTo>
                  <a:cubicBezTo>
                    <a:pt x="1182375" y="0"/>
                    <a:pt x="1198373" y="15997"/>
                    <a:pt x="1198373" y="35731"/>
                  </a:cubicBezTo>
                  <a:lnTo>
                    <a:pt x="1198373" y="192806"/>
                  </a:lnTo>
                  <a:cubicBezTo>
                    <a:pt x="1198373" y="212540"/>
                    <a:pt x="1182375" y="228537"/>
                    <a:pt x="1162641" y="228537"/>
                  </a:cubicBezTo>
                  <a:lnTo>
                    <a:pt x="35731" y="228537"/>
                  </a:lnTo>
                  <a:cubicBezTo>
                    <a:pt x="15997" y="228537"/>
                    <a:pt x="0" y="212540"/>
                    <a:pt x="0" y="192806"/>
                  </a:cubicBezTo>
                  <a:lnTo>
                    <a:pt x="0" y="35731"/>
                  </a:lnTo>
                  <a:cubicBezTo>
                    <a:pt x="0" y="15997"/>
                    <a:pt x="15997" y="0"/>
                    <a:pt x="35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66675"/>
              <a:ext cx="1198373" cy="16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browser for testing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109343" y="8575444"/>
            <a:ext cx="4706379" cy="867728"/>
            <a:chOff x="0" y="0"/>
            <a:chExt cx="1239540" cy="2285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9540" cy="228537"/>
            </a:xfrm>
            <a:custGeom>
              <a:avLst/>
              <a:gdLst/>
              <a:ahLst/>
              <a:cxnLst/>
              <a:rect l="l" t="t" r="r" b="b"/>
              <a:pathLst>
                <a:path w="1239540" h="228537">
                  <a:moveTo>
                    <a:pt x="34545" y="0"/>
                  </a:moveTo>
                  <a:lnTo>
                    <a:pt x="1204995" y="0"/>
                  </a:lnTo>
                  <a:cubicBezTo>
                    <a:pt x="1214157" y="0"/>
                    <a:pt x="1222944" y="3640"/>
                    <a:pt x="1229422" y="10118"/>
                  </a:cubicBezTo>
                  <a:cubicBezTo>
                    <a:pt x="1235901" y="16596"/>
                    <a:pt x="1239540" y="25383"/>
                    <a:pt x="1239540" y="34545"/>
                  </a:cubicBezTo>
                  <a:lnTo>
                    <a:pt x="1239540" y="193993"/>
                  </a:lnTo>
                  <a:cubicBezTo>
                    <a:pt x="1239540" y="203154"/>
                    <a:pt x="1235901" y="211941"/>
                    <a:pt x="1229422" y="218419"/>
                  </a:cubicBezTo>
                  <a:cubicBezTo>
                    <a:pt x="1222944" y="224898"/>
                    <a:pt x="1214157" y="228537"/>
                    <a:pt x="1204995" y="228537"/>
                  </a:cubicBezTo>
                  <a:lnTo>
                    <a:pt x="34545" y="228537"/>
                  </a:lnTo>
                  <a:cubicBezTo>
                    <a:pt x="25383" y="228537"/>
                    <a:pt x="16596" y="224898"/>
                    <a:pt x="10118" y="218419"/>
                  </a:cubicBezTo>
                  <a:cubicBezTo>
                    <a:pt x="3640" y="211941"/>
                    <a:pt x="0" y="203154"/>
                    <a:pt x="0" y="193993"/>
                  </a:cubicBezTo>
                  <a:lnTo>
                    <a:pt x="0" y="34545"/>
                  </a:lnTo>
                  <a:cubicBezTo>
                    <a:pt x="0" y="25383"/>
                    <a:pt x="3640" y="16596"/>
                    <a:pt x="10118" y="10118"/>
                  </a:cubicBezTo>
                  <a:cubicBezTo>
                    <a:pt x="16596" y="3640"/>
                    <a:pt x="25383" y="0"/>
                    <a:pt x="345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6675"/>
              <a:ext cx="1239540" cy="16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git for versioning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01276" y="2874702"/>
            <a:ext cx="4185480" cy="973427"/>
            <a:chOff x="0" y="0"/>
            <a:chExt cx="1102349" cy="2563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02349" cy="256376"/>
            </a:xfrm>
            <a:custGeom>
              <a:avLst/>
              <a:gdLst/>
              <a:ahLst/>
              <a:cxnLst/>
              <a:rect l="l" t="t" r="r" b="b"/>
              <a:pathLst>
                <a:path w="1102349" h="256376">
                  <a:moveTo>
                    <a:pt x="38844" y="0"/>
                  </a:moveTo>
                  <a:lnTo>
                    <a:pt x="1063505" y="0"/>
                  </a:lnTo>
                  <a:cubicBezTo>
                    <a:pt x="1084958" y="0"/>
                    <a:pt x="1102349" y="17391"/>
                    <a:pt x="1102349" y="38844"/>
                  </a:cubicBezTo>
                  <a:lnTo>
                    <a:pt x="1102349" y="217532"/>
                  </a:lnTo>
                  <a:cubicBezTo>
                    <a:pt x="1102349" y="227834"/>
                    <a:pt x="1098256" y="237714"/>
                    <a:pt x="1090971" y="244999"/>
                  </a:cubicBezTo>
                  <a:cubicBezTo>
                    <a:pt x="1083687" y="252283"/>
                    <a:pt x="1073807" y="256376"/>
                    <a:pt x="1063505" y="256376"/>
                  </a:cubicBezTo>
                  <a:lnTo>
                    <a:pt x="38844" y="256376"/>
                  </a:lnTo>
                  <a:cubicBezTo>
                    <a:pt x="28542" y="256376"/>
                    <a:pt x="18662" y="252283"/>
                    <a:pt x="11377" y="244999"/>
                  </a:cubicBezTo>
                  <a:cubicBezTo>
                    <a:pt x="4092" y="237714"/>
                    <a:pt x="0" y="227834"/>
                    <a:pt x="0" y="217532"/>
                  </a:cubicBezTo>
                  <a:lnTo>
                    <a:pt x="0" y="38844"/>
                  </a:lnTo>
                  <a:cubicBezTo>
                    <a:pt x="0" y="28542"/>
                    <a:pt x="4092" y="18662"/>
                    <a:pt x="11377" y="11377"/>
                  </a:cubicBezTo>
                  <a:cubicBezTo>
                    <a:pt x="18662" y="4092"/>
                    <a:pt x="28542" y="0"/>
                    <a:pt x="388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47625"/>
              <a:ext cx="1102349" cy="208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3"/>
                </a:lnSpc>
              </a:pPr>
              <a:r>
                <a:rPr lang="en-US" sz="2666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HARDWARE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01276" y="4089804"/>
            <a:ext cx="4284626" cy="1011395"/>
            <a:chOff x="0" y="0"/>
            <a:chExt cx="1128461" cy="26637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28461" cy="266376"/>
            </a:xfrm>
            <a:custGeom>
              <a:avLst/>
              <a:gdLst/>
              <a:ahLst/>
              <a:cxnLst/>
              <a:rect l="l" t="t" r="r" b="b"/>
              <a:pathLst>
                <a:path w="1128461" h="266376">
                  <a:moveTo>
                    <a:pt x="37945" y="0"/>
                  </a:moveTo>
                  <a:lnTo>
                    <a:pt x="1090516" y="0"/>
                  </a:lnTo>
                  <a:cubicBezTo>
                    <a:pt x="1111472" y="0"/>
                    <a:pt x="1128461" y="16989"/>
                    <a:pt x="1128461" y="37945"/>
                  </a:cubicBezTo>
                  <a:lnTo>
                    <a:pt x="1128461" y="228431"/>
                  </a:lnTo>
                  <a:cubicBezTo>
                    <a:pt x="1128461" y="238494"/>
                    <a:pt x="1124463" y="248146"/>
                    <a:pt x="1117347" y="255262"/>
                  </a:cubicBezTo>
                  <a:cubicBezTo>
                    <a:pt x="1110231" y="262378"/>
                    <a:pt x="1100580" y="266376"/>
                    <a:pt x="1090516" y="266376"/>
                  </a:cubicBezTo>
                  <a:lnTo>
                    <a:pt x="37945" y="266376"/>
                  </a:lnTo>
                  <a:cubicBezTo>
                    <a:pt x="16989" y="266376"/>
                    <a:pt x="0" y="249387"/>
                    <a:pt x="0" y="228431"/>
                  </a:cubicBezTo>
                  <a:lnTo>
                    <a:pt x="0" y="37945"/>
                  </a:lnTo>
                  <a:cubicBezTo>
                    <a:pt x="0" y="16989"/>
                    <a:pt x="16989" y="0"/>
                    <a:pt x="379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47625"/>
              <a:ext cx="1128461" cy="218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4"/>
                </a:lnSpc>
              </a:pPr>
              <a:r>
                <a:rPr lang="en-US" sz="2766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SOFTWARE TOOLS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4986756" y="3361415"/>
            <a:ext cx="112258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AutoShape 29"/>
          <p:cNvSpPr/>
          <p:nvPr/>
        </p:nvSpPr>
        <p:spPr>
          <a:xfrm>
            <a:off x="5085902" y="4595502"/>
            <a:ext cx="102344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4140" y="2860852"/>
            <a:ext cx="14143239" cy="2521463"/>
            <a:chOff x="0" y="0"/>
            <a:chExt cx="3724968" cy="664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4968" cy="664089"/>
            </a:xfrm>
            <a:custGeom>
              <a:avLst/>
              <a:gdLst/>
              <a:ahLst/>
              <a:cxnLst/>
              <a:rect l="l" t="t" r="r" b="b"/>
              <a:pathLst>
                <a:path w="3724968" h="664089">
                  <a:moveTo>
                    <a:pt x="11495" y="0"/>
                  </a:moveTo>
                  <a:lnTo>
                    <a:pt x="3713473" y="0"/>
                  </a:lnTo>
                  <a:cubicBezTo>
                    <a:pt x="3716522" y="0"/>
                    <a:pt x="3719446" y="1211"/>
                    <a:pt x="3721602" y="3367"/>
                  </a:cubicBezTo>
                  <a:cubicBezTo>
                    <a:pt x="3723757" y="5523"/>
                    <a:pt x="3724968" y="8447"/>
                    <a:pt x="3724968" y="11495"/>
                  </a:cubicBezTo>
                  <a:lnTo>
                    <a:pt x="3724968" y="652594"/>
                  </a:lnTo>
                  <a:cubicBezTo>
                    <a:pt x="3724968" y="655643"/>
                    <a:pt x="3723757" y="658566"/>
                    <a:pt x="3721602" y="660722"/>
                  </a:cubicBezTo>
                  <a:cubicBezTo>
                    <a:pt x="3719446" y="662878"/>
                    <a:pt x="3716522" y="664089"/>
                    <a:pt x="3713473" y="664089"/>
                  </a:cubicBezTo>
                  <a:lnTo>
                    <a:pt x="11495" y="664089"/>
                  </a:lnTo>
                  <a:cubicBezTo>
                    <a:pt x="8447" y="664089"/>
                    <a:pt x="5523" y="662878"/>
                    <a:pt x="3367" y="660722"/>
                  </a:cubicBezTo>
                  <a:cubicBezTo>
                    <a:pt x="1211" y="658566"/>
                    <a:pt x="0" y="655643"/>
                    <a:pt x="0" y="652594"/>
                  </a:cubicBezTo>
                  <a:lnTo>
                    <a:pt x="0" y="11495"/>
                  </a:lnTo>
                  <a:cubicBezTo>
                    <a:pt x="0" y="8447"/>
                    <a:pt x="1211" y="5523"/>
                    <a:pt x="3367" y="3367"/>
                  </a:cubicBezTo>
                  <a:cubicBezTo>
                    <a:pt x="5523" y="1211"/>
                    <a:pt x="8447" y="0"/>
                    <a:pt x="114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3724968" cy="597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4140" y="5935698"/>
            <a:ext cx="14143239" cy="3669805"/>
            <a:chOff x="0" y="0"/>
            <a:chExt cx="3724968" cy="9665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4968" cy="966533"/>
            </a:xfrm>
            <a:custGeom>
              <a:avLst/>
              <a:gdLst/>
              <a:ahLst/>
              <a:cxnLst/>
              <a:rect l="l" t="t" r="r" b="b"/>
              <a:pathLst>
                <a:path w="3724968" h="966533">
                  <a:moveTo>
                    <a:pt x="11495" y="0"/>
                  </a:moveTo>
                  <a:lnTo>
                    <a:pt x="3713473" y="0"/>
                  </a:lnTo>
                  <a:cubicBezTo>
                    <a:pt x="3716522" y="0"/>
                    <a:pt x="3719446" y="1211"/>
                    <a:pt x="3721602" y="3367"/>
                  </a:cubicBezTo>
                  <a:cubicBezTo>
                    <a:pt x="3723757" y="5523"/>
                    <a:pt x="3724968" y="8447"/>
                    <a:pt x="3724968" y="11495"/>
                  </a:cubicBezTo>
                  <a:lnTo>
                    <a:pt x="3724968" y="955038"/>
                  </a:lnTo>
                  <a:cubicBezTo>
                    <a:pt x="3724968" y="958086"/>
                    <a:pt x="3723757" y="961010"/>
                    <a:pt x="3721602" y="963166"/>
                  </a:cubicBezTo>
                  <a:cubicBezTo>
                    <a:pt x="3719446" y="965322"/>
                    <a:pt x="3716522" y="966533"/>
                    <a:pt x="3713473" y="966533"/>
                  </a:cubicBezTo>
                  <a:lnTo>
                    <a:pt x="11495" y="966533"/>
                  </a:lnTo>
                  <a:cubicBezTo>
                    <a:pt x="8447" y="966533"/>
                    <a:pt x="5523" y="965322"/>
                    <a:pt x="3367" y="963166"/>
                  </a:cubicBezTo>
                  <a:cubicBezTo>
                    <a:pt x="1211" y="961010"/>
                    <a:pt x="0" y="958086"/>
                    <a:pt x="0" y="955038"/>
                  </a:cubicBezTo>
                  <a:lnTo>
                    <a:pt x="0" y="11495"/>
                  </a:lnTo>
                  <a:cubicBezTo>
                    <a:pt x="0" y="8447"/>
                    <a:pt x="1211" y="5523"/>
                    <a:pt x="3367" y="3367"/>
                  </a:cubicBezTo>
                  <a:cubicBezTo>
                    <a:pt x="5523" y="1211"/>
                    <a:pt x="8447" y="0"/>
                    <a:pt x="114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3724968" cy="899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7371" y="821947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 libraries, apis &amp; data sources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79665" y="3699140"/>
            <a:ext cx="2351469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Libraries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9665" y="6342993"/>
            <a:ext cx="3205951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APIs: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20146" y="3522927"/>
            <a:ext cx="5560987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Flask , Keras ,  TensorFlow ,  Scikit-learn, Pandas , Numpy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20146" y="6342993"/>
            <a:ext cx="16164689" cy="387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339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yfinance ⟶  Stock Data</a:t>
            </a:r>
          </a:p>
          <a:p>
            <a:pPr algn="l">
              <a:lnSpc>
                <a:spcPts val="3427"/>
              </a:lnSpc>
            </a:pPr>
            <a:endParaRPr lang="en-US" sz="3393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427"/>
              </a:lnSpc>
            </a:pPr>
            <a:r>
              <a:rPr lang="en-US" sz="339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NewsAPI ⟶   Headlines</a:t>
            </a:r>
          </a:p>
          <a:p>
            <a:pPr algn="l">
              <a:lnSpc>
                <a:spcPts val="3427"/>
              </a:lnSpc>
            </a:pPr>
            <a:endParaRPr lang="en-US" sz="3393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427"/>
              </a:lnSpc>
            </a:pPr>
            <a:r>
              <a:rPr lang="en-US" sz="339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CoinGecko ⟶ Crypto prices</a:t>
            </a:r>
          </a:p>
          <a:p>
            <a:pPr algn="l">
              <a:lnSpc>
                <a:spcPts val="3427"/>
              </a:lnSpc>
            </a:pPr>
            <a:endParaRPr lang="en-US" sz="3393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427"/>
              </a:lnSpc>
            </a:pPr>
            <a:r>
              <a:rPr lang="en-US" sz="3393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Data ⟶ Yahoo Finance historical stock data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  <a:endParaRPr lang="en-US" sz="3393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427"/>
              </a:lnSpc>
              <a:spcBef>
                <a:spcPct val="0"/>
              </a:spcBef>
            </a:pPr>
            <a:endParaRPr lang="en-US" sz="3393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  <p:transition spd="med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9843" y="1070625"/>
            <a:ext cx="5308314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InvestWise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3612" y="2046747"/>
            <a:ext cx="17656065" cy="137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endParaRPr/>
          </a:p>
          <a:p>
            <a:pPr algn="l">
              <a:lnSpc>
                <a:spcPts val="3535"/>
              </a:lnSpc>
            </a:pPr>
            <a:r>
              <a:rPr lang="en-US" sz="35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                   Intelligent Stock Price Prediction &amp; Sentiment Analysis Web App</a:t>
            </a:r>
          </a:p>
          <a:p>
            <a:pPr algn="l">
              <a:lnSpc>
                <a:spcPts val="3535"/>
              </a:lnSpc>
            </a:pPr>
            <a:endParaRPr lang="en-US" sz="350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396330" y="6290646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4480" y="4675554"/>
            <a:ext cx="6584905" cy="5016500"/>
          </a:xfrm>
          <a:custGeom>
            <a:avLst/>
            <a:gdLst/>
            <a:ahLst/>
            <a:cxnLst/>
            <a:rect l="l" t="t" r="r" b="b"/>
            <a:pathLst>
              <a:path w="6584905" h="5016500">
                <a:moveTo>
                  <a:pt x="0" y="0"/>
                </a:moveTo>
                <a:lnTo>
                  <a:pt x="6584905" y="0"/>
                </a:lnTo>
                <a:lnTo>
                  <a:pt x="6584905" y="5016500"/>
                </a:lnTo>
                <a:lnTo>
                  <a:pt x="0" y="5016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60567">
            <a:off x="15639921" y="7359065"/>
            <a:ext cx="2813642" cy="2823911"/>
          </a:xfrm>
          <a:custGeom>
            <a:avLst/>
            <a:gdLst/>
            <a:ahLst/>
            <a:cxnLst/>
            <a:rect l="l" t="t" r="r" b="b"/>
            <a:pathLst>
              <a:path w="2813642" h="2823911">
                <a:moveTo>
                  <a:pt x="0" y="0"/>
                </a:moveTo>
                <a:lnTo>
                  <a:pt x="2813643" y="0"/>
                </a:lnTo>
                <a:lnTo>
                  <a:pt x="2813643" y="2823912"/>
                </a:lnTo>
                <a:lnTo>
                  <a:pt x="0" y="2823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976121" y="5780654"/>
            <a:ext cx="6584905" cy="50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3766" u="sng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Presented by: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1013" y="6769684"/>
            <a:ext cx="5369274" cy="307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3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Deepali Kumari - 24BCE11526</a:t>
            </a:r>
          </a:p>
          <a:p>
            <a:pPr algn="l">
              <a:lnSpc>
                <a:spcPts val="3030"/>
              </a:lnSpc>
            </a:pPr>
            <a:r>
              <a:rPr lang="en-US" sz="3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MAYANK JOSHI  24BCE10858</a:t>
            </a:r>
          </a:p>
          <a:p>
            <a:pPr algn="l">
              <a:lnSpc>
                <a:spcPts val="3030"/>
              </a:lnSpc>
            </a:pPr>
            <a:r>
              <a:rPr lang="en-US" sz="3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SWAPNIL SONI 24BCE10071 SAKSHAM AGARWAL 24BCE10432</a:t>
            </a:r>
          </a:p>
          <a:p>
            <a:pPr algn="l">
              <a:lnSpc>
                <a:spcPts val="3030"/>
              </a:lnSpc>
            </a:pPr>
            <a:r>
              <a:rPr lang="en-US" sz="3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KAYUR SHARMA 24BCE10869</a:t>
            </a:r>
          </a:p>
          <a:p>
            <a:pPr algn="ctr">
              <a:lnSpc>
                <a:spcPts val="3030"/>
              </a:lnSpc>
            </a:pPr>
            <a:endParaRPr lang="en-US" sz="300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  <a:p>
            <a:pPr algn="ctr">
              <a:lnSpc>
                <a:spcPts val="303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  <a:p>
            <a:pPr algn="ctr">
              <a:lnSpc>
                <a:spcPts val="303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102257" y="5443810"/>
            <a:ext cx="7026913" cy="1693672"/>
            <a:chOff x="0" y="0"/>
            <a:chExt cx="1850710" cy="4460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0710" cy="446070"/>
            </a:xfrm>
            <a:custGeom>
              <a:avLst/>
              <a:gdLst/>
              <a:ahLst/>
              <a:cxnLst/>
              <a:rect l="l" t="t" r="r" b="b"/>
              <a:pathLst>
                <a:path w="1850710" h="446070">
                  <a:moveTo>
                    <a:pt x="23137" y="0"/>
                  </a:moveTo>
                  <a:lnTo>
                    <a:pt x="1827573" y="0"/>
                  </a:lnTo>
                  <a:cubicBezTo>
                    <a:pt x="1840351" y="0"/>
                    <a:pt x="1850710" y="10359"/>
                    <a:pt x="1850710" y="23137"/>
                  </a:cubicBezTo>
                  <a:lnTo>
                    <a:pt x="1850710" y="422933"/>
                  </a:lnTo>
                  <a:cubicBezTo>
                    <a:pt x="1850710" y="435711"/>
                    <a:pt x="1840351" y="446070"/>
                    <a:pt x="1827573" y="446070"/>
                  </a:cubicBezTo>
                  <a:lnTo>
                    <a:pt x="23137" y="446070"/>
                  </a:lnTo>
                  <a:cubicBezTo>
                    <a:pt x="10359" y="446070"/>
                    <a:pt x="0" y="435711"/>
                    <a:pt x="0" y="422933"/>
                  </a:cubicBezTo>
                  <a:lnTo>
                    <a:pt x="0" y="23137"/>
                  </a:lnTo>
                  <a:cubicBezTo>
                    <a:pt x="0" y="10359"/>
                    <a:pt x="10359" y="0"/>
                    <a:pt x="231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57150"/>
              <a:ext cx="1850710" cy="388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Supervised by : </a:t>
              </a:r>
            </a:p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Vijay Kumar Trivedi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5977" y="1348122"/>
            <a:ext cx="7337919" cy="8444566"/>
          </a:xfrm>
          <a:custGeom>
            <a:avLst/>
            <a:gdLst/>
            <a:ahLst/>
            <a:cxnLst/>
            <a:rect l="l" t="t" r="r" b="b"/>
            <a:pathLst>
              <a:path w="7337919" h="8444566">
                <a:moveTo>
                  <a:pt x="0" y="0"/>
                </a:moveTo>
                <a:lnTo>
                  <a:pt x="7337920" y="0"/>
                </a:lnTo>
                <a:lnTo>
                  <a:pt x="7337920" y="8444566"/>
                </a:lnTo>
                <a:lnTo>
                  <a:pt x="0" y="8444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25228" y="1348122"/>
            <a:ext cx="7499506" cy="8444566"/>
          </a:xfrm>
          <a:custGeom>
            <a:avLst/>
            <a:gdLst/>
            <a:ahLst/>
            <a:cxnLst/>
            <a:rect l="l" t="t" r="r" b="b"/>
            <a:pathLst>
              <a:path w="7499506" h="8444566">
                <a:moveTo>
                  <a:pt x="0" y="0"/>
                </a:moveTo>
                <a:lnTo>
                  <a:pt x="7499506" y="0"/>
                </a:lnTo>
                <a:lnTo>
                  <a:pt x="7499506" y="8444566"/>
                </a:lnTo>
                <a:lnTo>
                  <a:pt x="0" y="8444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85967" y="429150"/>
            <a:ext cx="12223830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9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Snapshots of the Project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0870" y="4263473"/>
            <a:ext cx="16110756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endParaRPr/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u="sng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  <a:hlinkClick r:id="rId2" tooltip="https://machinelearningmastery.com/start-here/#getstarted"/>
              </a:rPr>
              <a:t>https://machinelearningmastery.com/start-here/#getstarted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u="sng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  <a:hlinkClick r:id="rId3" tooltip="https://colah.github.io/posts/2015-08-Understanding-LSTMs/"/>
              </a:rPr>
              <a:t>https://colah.github.io/posts/2015-08-Understanding-LSTMs/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u="sng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  <a:hlinkClick r:id="rId4" tooltip="https://www.sas.com/en_us/insights/analytics/machine-learning.html"/>
              </a:rPr>
              <a:t>https://www.sas.com/en_us/insights/analytics/machine-learning.html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u="sng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  <a:hlinkClick r:id="rId5" tooltip="https://groww.in/us-stocks/googl"/>
              </a:rPr>
              <a:t>https://groww.in/us-stocks/googl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u="sng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  <a:hlinkClick r:id="rId6" tooltip="https://www.investopedia.com/terms/d/deep-learning.asp"/>
              </a:rPr>
              <a:t>https://www.investopedia.com/terms/d/deep-learning.asp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u="sng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  <a:hlinkClick r:id="rId7" tooltip="https://www.nasdaq.com/market-activity/stocks/goog"/>
              </a:rPr>
              <a:t>https://www.nasdaq.com/market-activity/stocks/goog</a:t>
            </a:r>
          </a:p>
          <a:p>
            <a:pPr algn="ctr">
              <a:lnSpc>
                <a:spcPts val="4900"/>
              </a:lnSpc>
            </a:pPr>
            <a:endParaRPr lang="en-US" sz="3500" u="sng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  <a:hlinkClick r:id="rId7" tooltip="https://www.nasdaq.com/market-activity/stocks/goog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239841" y="277195"/>
            <a:ext cx="3019459" cy="2514386"/>
          </a:xfrm>
          <a:custGeom>
            <a:avLst/>
            <a:gdLst/>
            <a:ahLst/>
            <a:cxnLst/>
            <a:rect l="l" t="t" r="r" b="b"/>
            <a:pathLst>
              <a:path w="3019459" h="2514386">
                <a:moveTo>
                  <a:pt x="0" y="0"/>
                </a:moveTo>
                <a:lnTo>
                  <a:pt x="3019459" y="0"/>
                </a:lnTo>
                <a:lnTo>
                  <a:pt x="3019459" y="2514386"/>
                </a:lnTo>
                <a:lnTo>
                  <a:pt x="0" y="2514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0870" y="1401038"/>
            <a:ext cx="6004001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Hyperlink:-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7322" y="2956353"/>
            <a:ext cx="1761067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The following resources were consulted for research and understanding the underlying technologies and data for this project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github.com/Mayank251125/Stock_Market_Analysis_Tool"/>
          </p:cNvPr>
          <p:cNvSpPr/>
          <p:nvPr/>
        </p:nvSpPr>
        <p:spPr>
          <a:xfrm>
            <a:off x="13675386" y="616420"/>
            <a:ext cx="3209658" cy="3209658"/>
          </a:xfrm>
          <a:custGeom>
            <a:avLst/>
            <a:gdLst/>
            <a:ahLst/>
            <a:cxnLst/>
            <a:rect l="l" t="t" r="r" b="b"/>
            <a:pathLst>
              <a:path w="3209658" h="3209658">
                <a:moveTo>
                  <a:pt x="0" y="0"/>
                </a:moveTo>
                <a:lnTo>
                  <a:pt x="3209658" y="0"/>
                </a:lnTo>
                <a:lnTo>
                  <a:pt x="3209658" y="3209659"/>
                </a:lnTo>
                <a:lnTo>
                  <a:pt x="0" y="320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hlinkClick r:id="rId4" tooltip="https://drive.google.com/file/d/1Hg1ZxplE20vCEb0p8oXF31_iKRYuH7f1/view?usp=sharing"/>
          </p:cNvPr>
          <p:cNvSpPr/>
          <p:nvPr/>
        </p:nvSpPr>
        <p:spPr>
          <a:xfrm>
            <a:off x="11810089" y="5143500"/>
            <a:ext cx="6015570" cy="4114800"/>
          </a:xfrm>
          <a:custGeom>
            <a:avLst/>
            <a:gdLst/>
            <a:ahLst/>
            <a:cxnLst/>
            <a:rect l="l" t="t" r="r" b="b"/>
            <a:pathLst>
              <a:path w="6015570" h="4114800">
                <a:moveTo>
                  <a:pt x="0" y="0"/>
                </a:moveTo>
                <a:lnTo>
                  <a:pt x="6015570" y="0"/>
                </a:lnTo>
                <a:lnTo>
                  <a:pt x="60155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90178" y="275025"/>
            <a:ext cx="11222701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Github Repository link :-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6756" y="5110515"/>
            <a:ext cx="1146333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Video Demonstration  link :-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692" y="2055665"/>
            <a:ext cx="12661908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 u="sng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  <a:hlinkClick r:id="rId2"/>
              </a:rPr>
              <a:t>https://github.com/Mayank251125/Stock_Market_Analysis_Tool</a:t>
            </a:r>
            <a:endParaRPr lang="en-US" sz="3500" u="sng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6756" y="6881813"/>
            <a:ext cx="10055626" cy="91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 u="sng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  <a:hlinkClick r:id="rId4" tooltip="https://drive.google.com/file/d/1Hg1ZxplE20vCEb0p8oXF31_iKRYuH7f1/view?usp=sharing"/>
              </a:rPr>
              <a:t>https://drive.google.com/file/d/1Hg1ZxplE20vCEb0p8oXF31_iKRYuH7f1/view?usp=sharing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4963" y="488334"/>
            <a:ext cx="5321517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9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473981"/>
            <a:ext cx="17671545" cy="449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353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 successfully developed InvestWise, a web-based tool that addresses the challenge of stock market volatility.</a:t>
            </a:r>
          </a:p>
          <a:p>
            <a:pPr algn="l">
              <a:lnSpc>
                <a:spcPts val="3535"/>
              </a:lnSpc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353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By integrating a deep learning LSTM model with real-time NLP-based sentiment analysis, our platform provides investors with a powerful tool for making more informed decisions.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353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 project has met its objective of creating a high-accuracy predictive model within a user-friendly interface.</a:t>
            </a:r>
          </a:p>
          <a:p>
            <a:pPr algn="ctr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255671" y="5555311"/>
            <a:ext cx="6959802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9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304" y="6540958"/>
            <a:ext cx="17557525" cy="91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5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Expand Model Portfolio: Incorporate other predictive models (e.g., ARIMA, GARCH) to offer users comparative analysis.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9304" y="7787463"/>
            <a:ext cx="17172241" cy="91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5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Increase Data Sources: Integrate more news sources and social media feeds for a richer sentiment analysis.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9304" y="9036942"/>
            <a:ext cx="16528825" cy="91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5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Enhanced Features: Add features like portfolio management, risk assessment, and automated trading alerts.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00182" y="5992056"/>
            <a:ext cx="20461501" cy="7477748"/>
          </a:xfrm>
          <a:custGeom>
            <a:avLst/>
            <a:gdLst/>
            <a:ahLst/>
            <a:cxnLst/>
            <a:rect l="l" t="t" r="r" b="b"/>
            <a:pathLst>
              <a:path w="20461501" h="7477748">
                <a:moveTo>
                  <a:pt x="20461500" y="0"/>
                </a:moveTo>
                <a:lnTo>
                  <a:pt x="0" y="0"/>
                </a:lnTo>
                <a:lnTo>
                  <a:pt x="0" y="7477748"/>
                </a:lnTo>
                <a:lnTo>
                  <a:pt x="20461500" y="7477748"/>
                </a:lnTo>
                <a:lnTo>
                  <a:pt x="204615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62705" y="1212844"/>
            <a:ext cx="9494808" cy="8518085"/>
          </a:xfrm>
          <a:custGeom>
            <a:avLst/>
            <a:gdLst/>
            <a:ahLst/>
            <a:cxnLst/>
            <a:rect l="l" t="t" r="r" b="b"/>
            <a:pathLst>
              <a:path w="9494808" h="8518085">
                <a:moveTo>
                  <a:pt x="0" y="0"/>
                </a:moveTo>
                <a:lnTo>
                  <a:pt x="9494808" y="0"/>
                </a:lnTo>
                <a:lnTo>
                  <a:pt x="9494808" y="8518086"/>
                </a:lnTo>
                <a:lnTo>
                  <a:pt x="0" y="8518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967203"/>
            <a:ext cx="4705927" cy="2626763"/>
          </a:xfrm>
          <a:custGeom>
            <a:avLst/>
            <a:gdLst/>
            <a:ahLst/>
            <a:cxnLst/>
            <a:rect l="l" t="t" r="r" b="b"/>
            <a:pathLst>
              <a:path w="4705927" h="2626763">
                <a:moveTo>
                  <a:pt x="0" y="0"/>
                </a:moveTo>
                <a:lnTo>
                  <a:pt x="4705927" y="0"/>
                </a:lnTo>
                <a:lnTo>
                  <a:pt x="4705927" y="2626763"/>
                </a:lnTo>
                <a:lnTo>
                  <a:pt x="0" y="2626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8253" y="3548747"/>
            <a:ext cx="9984452" cy="168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25"/>
              </a:lnSpc>
            </a:pPr>
            <a:r>
              <a:rPr lang="en-US" sz="125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Thank You !</a:t>
            </a:r>
          </a:p>
        </p:txBody>
      </p:sp>
      <p:sp>
        <p:nvSpPr>
          <p:cNvPr id="6" name="Freeform 6"/>
          <p:cNvSpPr/>
          <p:nvPr/>
        </p:nvSpPr>
        <p:spPr>
          <a:xfrm>
            <a:off x="1905568" y="7611310"/>
            <a:ext cx="5520243" cy="562061"/>
          </a:xfrm>
          <a:custGeom>
            <a:avLst/>
            <a:gdLst/>
            <a:ahLst/>
            <a:cxnLst/>
            <a:rect l="l" t="t" r="r" b="b"/>
            <a:pathLst>
              <a:path w="5520243" h="562061">
                <a:moveTo>
                  <a:pt x="0" y="0"/>
                </a:moveTo>
                <a:lnTo>
                  <a:pt x="5520243" y="0"/>
                </a:lnTo>
                <a:lnTo>
                  <a:pt x="5520243" y="562062"/>
                </a:lnTo>
                <a:lnTo>
                  <a:pt x="0" y="562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814117" y="525525"/>
            <a:ext cx="15048853" cy="9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9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Existing Work &amp; Limitations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4458" y="1947043"/>
            <a:ext cx="17137978" cy="762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Challenge: Traditional methods struggle with the market's complexity.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353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Technical Analysis (e.g., Moving Averages, RSI):</a:t>
            </a:r>
          </a:p>
          <a:p>
            <a:pPr marL="1511301" lvl="2" indent="-503767" algn="l">
              <a:lnSpc>
                <a:spcPts val="3535"/>
              </a:lnSpc>
              <a:spcBef>
                <a:spcPct val="0"/>
              </a:spcBef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Limitation: Often uses lagging indicators, reacting to past events rather than predicting future ones. They can fail to capture the sudden impact of breaking news.</a:t>
            </a:r>
          </a:p>
          <a:p>
            <a:pPr marL="755651" lvl="1" indent="-377825" algn="l">
              <a:lnSpc>
                <a:spcPts val="353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Fundamental Analysis:</a:t>
            </a:r>
          </a:p>
          <a:p>
            <a:pPr marL="1511301" lvl="2" indent="-503767" algn="l">
              <a:lnSpc>
                <a:spcPts val="3535"/>
              </a:lnSpc>
              <a:spcBef>
                <a:spcPct val="0"/>
              </a:spcBef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Limitation: Involves manual, time-consuming analysis of financial statements. It does not account for real-time market sentiment or short-term volatility.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3535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Basic Algorithmic Models:</a:t>
            </a:r>
          </a:p>
          <a:p>
            <a:pPr marL="1511301" lvl="2" indent="-503767" algn="l">
              <a:lnSpc>
                <a:spcPts val="3535"/>
              </a:lnSpc>
              <a:spcBef>
                <a:spcPct val="0"/>
              </a:spcBef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Limitation: Simpler models often miss non-linear, hidden patterns in time-series data and cannot effectively process unstructured data like news headlines.</a:t>
            </a:r>
          </a:p>
          <a:p>
            <a:pPr algn="l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Our project addresses these gaps by integrating both time-series data and real-time sentiment.</a:t>
            </a:r>
          </a:p>
          <a:p>
            <a:pPr algn="ctr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768" y="1967526"/>
            <a:ext cx="17834465" cy="83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9"/>
              </a:lnSpc>
            </a:pPr>
            <a:r>
              <a:rPr lang="en-US" sz="4699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What makes </a:t>
            </a:r>
            <a:r>
              <a:rPr lang="en-US" sz="4699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InvestWise</a:t>
            </a:r>
            <a:r>
              <a:rPr lang="en-US" sz="4699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unique?</a:t>
            </a:r>
          </a:p>
          <a:p>
            <a:pPr marL="457200" indent="-457200" algn="l">
              <a:lnSpc>
                <a:spcPts val="49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Our project's novelty lies in the  synergistic integration of two distinct AI approaches into a single, intuitive platform.</a:t>
            </a:r>
          </a:p>
          <a:p>
            <a:pPr marL="457200" indent="-457200" algn="l">
              <a:lnSpc>
                <a:spcPts val="49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Quantitative Prediction: We use a powerful LSTM model to analyze complex, long-term patterns in historical price data, something simpler models cannot do effectively.</a:t>
            </a:r>
          </a:p>
          <a:p>
            <a:pPr marL="457200" indent="-457200" algn="l">
              <a:lnSpc>
                <a:spcPts val="4900"/>
              </a:lnSpc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57200" indent="-457200" algn="l">
              <a:lnSpc>
                <a:spcPts val="49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Qualitative Sentiment Analysis: We simultaneously capture the real-time market mood by applying Natural Language Processing (NLP) to live financial news.</a:t>
            </a:r>
          </a:p>
          <a:p>
            <a:pPr marL="457200" indent="-457200" algn="l">
              <a:lnSpc>
                <a:spcPts val="4900"/>
              </a:lnSpc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57200" indent="-457200" algn="l">
              <a:lnSpc>
                <a:spcPts val="49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Unified Platform: Unlike other tools that focus on either technical charting or news aggregation, </a:t>
            </a:r>
            <a:r>
              <a:rPr lang="en-US" sz="35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InvestWise</a:t>
            </a:r>
            <a:r>
              <a:rPr lang="en-US" sz="35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provides a holistic view by combining price prediction with actionable sentiment insights (Bullish, Bearish, Neutral)</a:t>
            </a:r>
          </a:p>
          <a:p>
            <a:pPr algn="l">
              <a:lnSpc>
                <a:spcPts val="4900"/>
              </a:lnSpc>
            </a:pPr>
            <a:endParaRPr lang="en-US" sz="35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869938" y="63336"/>
            <a:ext cx="12270053" cy="4835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Novelty of the Project</a:t>
            </a:r>
          </a:p>
          <a:p>
            <a:pPr algn="ctr">
              <a:lnSpc>
                <a:spcPts val="9660"/>
              </a:lnSpc>
              <a:spcBef>
                <a:spcPct val="0"/>
              </a:spcBef>
            </a:pPr>
            <a:endParaRPr lang="en-US" sz="690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  <a:p>
            <a:pPr algn="ctr">
              <a:lnSpc>
                <a:spcPts val="9660"/>
              </a:lnSpc>
              <a:spcBef>
                <a:spcPct val="0"/>
              </a:spcBef>
            </a:pPr>
            <a:endParaRPr lang="en-US" sz="690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  <a:p>
            <a:pPr algn="ctr">
              <a:lnSpc>
                <a:spcPts val="9660"/>
              </a:lnSpc>
              <a:spcBef>
                <a:spcPct val="0"/>
              </a:spcBef>
            </a:pPr>
            <a:endParaRPr lang="en-US" sz="690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3508" y="373380"/>
            <a:ext cx="12500985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Implementation &amp; Coding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0657" y="1743179"/>
            <a:ext cx="10596445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From Code to Prediction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10183"/>
            <a:ext cx="18288000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Our implementation connects a Python backend with a user-friendly frontend.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Backend (Flask): A Flask server handles user requests.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It calls the yfinance library to fetch 120 days of historical data for a givenstock ticker.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It uses a pre-trained Keras/TensorFlow LSTM model (.keras file) to process the data and generate a prediction.</a:t>
            </a:r>
          </a:p>
          <a:p>
            <a:pPr algn="ctr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7799989"/>
            <a:ext cx="15976293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Frontend (HTML/JS): The predicted price and sentiment score are sent to the frontend and displayed to the user using JavaScript and Chart.js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622" y="3838665"/>
            <a:ext cx="5818170" cy="2649238"/>
            <a:chOff x="0" y="0"/>
            <a:chExt cx="1532357" cy="697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2357" cy="697742"/>
            </a:xfrm>
            <a:custGeom>
              <a:avLst/>
              <a:gdLst/>
              <a:ahLst/>
              <a:cxnLst/>
              <a:rect l="l" t="t" r="r" b="b"/>
              <a:pathLst>
                <a:path w="1532357" h="697742">
                  <a:moveTo>
                    <a:pt x="27944" y="0"/>
                  </a:moveTo>
                  <a:lnTo>
                    <a:pt x="1504414" y="0"/>
                  </a:lnTo>
                  <a:cubicBezTo>
                    <a:pt x="1511825" y="0"/>
                    <a:pt x="1518933" y="2944"/>
                    <a:pt x="1524173" y="8184"/>
                  </a:cubicBezTo>
                  <a:cubicBezTo>
                    <a:pt x="1529413" y="13425"/>
                    <a:pt x="1532357" y="20532"/>
                    <a:pt x="1532357" y="27944"/>
                  </a:cubicBezTo>
                  <a:lnTo>
                    <a:pt x="1532357" y="669798"/>
                  </a:lnTo>
                  <a:cubicBezTo>
                    <a:pt x="1532357" y="677209"/>
                    <a:pt x="1529413" y="684317"/>
                    <a:pt x="1524173" y="689557"/>
                  </a:cubicBezTo>
                  <a:cubicBezTo>
                    <a:pt x="1518933" y="694798"/>
                    <a:pt x="1511825" y="697742"/>
                    <a:pt x="1504414" y="697742"/>
                  </a:cubicBezTo>
                  <a:lnTo>
                    <a:pt x="27944" y="697742"/>
                  </a:lnTo>
                  <a:cubicBezTo>
                    <a:pt x="20532" y="697742"/>
                    <a:pt x="13425" y="694798"/>
                    <a:pt x="8184" y="689557"/>
                  </a:cubicBezTo>
                  <a:cubicBezTo>
                    <a:pt x="2944" y="684317"/>
                    <a:pt x="0" y="677209"/>
                    <a:pt x="0" y="669798"/>
                  </a:cubicBezTo>
                  <a:lnTo>
                    <a:pt x="0" y="27944"/>
                  </a:lnTo>
                  <a:cubicBezTo>
                    <a:pt x="0" y="20532"/>
                    <a:pt x="2944" y="13425"/>
                    <a:pt x="8184" y="8184"/>
                  </a:cubicBezTo>
                  <a:cubicBezTo>
                    <a:pt x="13425" y="2944"/>
                    <a:pt x="20532" y="0"/>
                    <a:pt x="279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532357" cy="659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239115" y="7256645"/>
            <a:ext cx="1917866" cy="2623946"/>
          </a:xfrm>
          <a:custGeom>
            <a:avLst/>
            <a:gdLst/>
            <a:ahLst/>
            <a:cxnLst/>
            <a:rect l="l" t="t" r="r" b="b"/>
            <a:pathLst>
              <a:path w="1917866" h="2623946">
                <a:moveTo>
                  <a:pt x="0" y="0"/>
                </a:moveTo>
                <a:lnTo>
                  <a:pt x="1917865" y="0"/>
                </a:lnTo>
                <a:lnTo>
                  <a:pt x="1917865" y="2623946"/>
                </a:lnTo>
                <a:lnTo>
                  <a:pt x="0" y="262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7371" y="1018923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Why Predicting Stocks is Hard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8814" y="2157053"/>
            <a:ext cx="16788487" cy="180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5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Stock prices fluctuate due to a complex interplay of news, global events, company performance, and human emotion. Traditional analytical methods often fail to capture these hidden, dynamic patterns.</a:t>
            </a:r>
          </a:p>
          <a:p>
            <a:pPr algn="just">
              <a:lnSpc>
                <a:spcPts val="3535"/>
              </a:lnSpc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149955"/>
            <a:ext cx="4507030" cy="225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Market Dynamics</a:t>
            </a:r>
          </a:p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Influenced by news, global events, and corporate performance.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340725" y="3597782"/>
            <a:ext cx="5319432" cy="2692848"/>
            <a:chOff x="0" y="0"/>
            <a:chExt cx="1401003" cy="7092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1003" cy="709227"/>
            </a:xfrm>
            <a:custGeom>
              <a:avLst/>
              <a:gdLst/>
              <a:ahLst/>
              <a:cxnLst/>
              <a:rect l="l" t="t" r="r" b="b"/>
              <a:pathLst>
                <a:path w="1401003" h="709227">
                  <a:moveTo>
                    <a:pt x="30563" y="0"/>
                  </a:moveTo>
                  <a:lnTo>
                    <a:pt x="1370439" y="0"/>
                  </a:lnTo>
                  <a:cubicBezTo>
                    <a:pt x="1378545" y="0"/>
                    <a:pt x="1386319" y="3220"/>
                    <a:pt x="1392051" y="8952"/>
                  </a:cubicBezTo>
                  <a:cubicBezTo>
                    <a:pt x="1397783" y="14684"/>
                    <a:pt x="1401003" y="22458"/>
                    <a:pt x="1401003" y="30563"/>
                  </a:cubicBezTo>
                  <a:lnTo>
                    <a:pt x="1401003" y="678664"/>
                  </a:lnTo>
                  <a:cubicBezTo>
                    <a:pt x="1401003" y="686770"/>
                    <a:pt x="1397783" y="694544"/>
                    <a:pt x="1392051" y="700276"/>
                  </a:cubicBezTo>
                  <a:cubicBezTo>
                    <a:pt x="1386319" y="706007"/>
                    <a:pt x="1378545" y="709227"/>
                    <a:pt x="1370439" y="709227"/>
                  </a:cubicBezTo>
                  <a:lnTo>
                    <a:pt x="30563" y="709227"/>
                  </a:lnTo>
                  <a:cubicBezTo>
                    <a:pt x="22458" y="709227"/>
                    <a:pt x="14684" y="706007"/>
                    <a:pt x="8952" y="700276"/>
                  </a:cubicBezTo>
                  <a:cubicBezTo>
                    <a:pt x="3220" y="694544"/>
                    <a:pt x="0" y="686770"/>
                    <a:pt x="0" y="678664"/>
                  </a:cubicBezTo>
                  <a:lnTo>
                    <a:pt x="0" y="30563"/>
                  </a:lnTo>
                  <a:cubicBezTo>
                    <a:pt x="0" y="22458"/>
                    <a:pt x="3220" y="14684"/>
                    <a:pt x="8952" y="8952"/>
                  </a:cubicBezTo>
                  <a:cubicBezTo>
                    <a:pt x="14684" y="3220"/>
                    <a:pt x="22458" y="0"/>
                    <a:pt x="30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401003" cy="671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340725" y="3905340"/>
            <a:ext cx="4918575" cy="180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Hidden Patterns</a:t>
            </a:r>
          </a:p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Traditional methods often miss subtle, non-obvious correlations.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76017" y="6437230"/>
            <a:ext cx="5711953" cy="2658428"/>
            <a:chOff x="0" y="0"/>
            <a:chExt cx="1504383" cy="7001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4383" cy="700162"/>
            </a:xfrm>
            <a:custGeom>
              <a:avLst/>
              <a:gdLst/>
              <a:ahLst/>
              <a:cxnLst/>
              <a:rect l="l" t="t" r="r" b="b"/>
              <a:pathLst>
                <a:path w="1504383" h="700162">
                  <a:moveTo>
                    <a:pt x="28463" y="0"/>
                  </a:moveTo>
                  <a:lnTo>
                    <a:pt x="1475920" y="0"/>
                  </a:lnTo>
                  <a:cubicBezTo>
                    <a:pt x="1491639" y="0"/>
                    <a:pt x="1504383" y="12743"/>
                    <a:pt x="1504383" y="28463"/>
                  </a:cubicBezTo>
                  <a:lnTo>
                    <a:pt x="1504383" y="671699"/>
                  </a:lnTo>
                  <a:cubicBezTo>
                    <a:pt x="1504383" y="679248"/>
                    <a:pt x="1501384" y="686487"/>
                    <a:pt x="1496046" y="691825"/>
                  </a:cubicBezTo>
                  <a:cubicBezTo>
                    <a:pt x="1490708" y="697163"/>
                    <a:pt x="1483469" y="700162"/>
                    <a:pt x="1475920" y="700162"/>
                  </a:cubicBezTo>
                  <a:lnTo>
                    <a:pt x="28463" y="700162"/>
                  </a:lnTo>
                  <a:cubicBezTo>
                    <a:pt x="20914" y="700162"/>
                    <a:pt x="13675" y="697163"/>
                    <a:pt x="8337" y="691825"/>
                  </a:cubicBezTo>
                  <a:cubicBezTo>
                    <a:pt x="2999" y="686487"/>
                    <a:pt x="0" y="679248"/>
                    <a:pt x="0" y="671699"/>
                  </a:cubicBezTo>
                  <a:lnTo>
                    <a:pt x="0" y="28463"/>
                  </a:lnTo>
                  <a:cubicBezTo>
                    <a:pt x="0" y="20914"/>
                    <a:pt x="2999" y="13675"/>
                    <a:pt x="8337" y="8337"/>
                  </a:cubicBezTo>
                  <a:cubicBezTo>
                    <a:pt x="13675" y="2999"/>
                    <a:pt x="20914" y="0"/>
                    <a:pt x="284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1504383" cy="633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Emotional Impact</a:t>
              </a:r>
            </a:p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Human sentiment and biases drive significant price swings.</a:t>
              </a:r>
            </a:p>
            <a:p>
              <a:pPr algn="ctr">
                <a:lnSpc>
                  <a:spcPts val="3535"/>
                </a:lnSpc>
              </a:pPr>
              <a:endPara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234595"/>
            <a:ext cx="3384529" cy="3384529"/>
          </a:xfrm>
          <a:custGeom>
            <a:avLst/>
            <a:gdLst/>
            <a:ahLst/>
            <a:cxnLst/>
            <a:rect l="l" t="t" r="r" b="b"/>
            <a:pathLst>
              <a:path w="3384529" h="3384529">
                <a:moveTo>
                  <a:pt x="0" y="0"/>
                </a:moveTo>
                <a:lnTo>
                  <a:pt x="3384529" y="0"/>
                </a:lnTo>
                <a:lnTo>
                  <a:pt x="3384529" y="3384529"/>
                </a:lnTo>
                <a:lnTo>
                  <a:pt x="0" y="338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5385" y="3840759"/>
            <a:ext cx="2787671" cy="2787671"/>
          </a:xfrm>
          <a:custGeom>
            <a:avLst/>
            <a:gdLst/>
            <a:ahLst/>
            <a:cxnLst/>
            <a:rect l="l" t="t" r="r" b="b"/>
            <a:pathLst>
              <a:path w="2787671" h="2787671">
                <a:moveTo>
                  <a:pt x="0" y="0"/>
                </a:moveTo>
                <a:lnTo>
                  <a:pt x="2787671" y="0"/>
                </a:lnTo>
                <a:lnTo>
                  <a:pt x="2787671" y="2787671"/>
                </a:lnTo>
                <a:lnTo>
                  <a:pt x="0" y="2787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4660" y="197357"/>
            <a:ext cx="18322660" cy="345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3"/>
              </a:lnSpc>
            </a:pPr>
            <a:r>
              <a:rPr lang="en-US" sz="4902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Problem: Stock prices are highly volatile and influenced by numerous factors, making accurate prediction a challenging task.</a:t>
            </a:r>
          </a:p>
          <a:p>
            <a:pPr algn="ctr">
              <a:lnSpc>
                <a:spcPts val="6863"/>
              </a:lnSpc>
            </a:pPr>
            <a:endParaRPr lang="en-US" sz="4902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87283" y="6098674"/>
            <a:ext cx="15400717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endParaRPr/>
          </a:p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Goal:</a:t>
            </a: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To create a tool that can aid investors in making more informed decisions.</a:t>
            </a:r>
          </a:p>
          <a:p>
            <a:pPr algn="ctr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3011226"/>
            <a:ext cx="1769305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i="1">
                <a:solidFill>
                  <a:srgbClr val="FFFFFF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Objective: </a:t>
            </a: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To develop a Machine Learning model that can analyze historical stock price data and predict future closing prices with a high degree of accuracy.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74324" y="8129722"/>
            <a:ext cx="13426636" cy="91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This model works on the combination of sentimental analysis and data analysis</a:t>
            </a:r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50" y="305768"/>
            <a:ext cx="3027681" cy="2724913"/>
          </a:xfrm>
          <a:custGeom>
            <a:avLst/>
            <a:gdLst/>
            <a:ahLst/>
            <a:cxnLst/>
            <a:rect l="l" t="t" r="r" b="b"/>
            <a:pathLst>
              <a:path w="3027681" h="2724913">
                <a:moveTo>
                  <a:pt x="0" y="0"/>
                </a:moveTo>
                <a:lnTo>
                  <a:pt x="3027681" y="0"/>
                </a:lnTo>
                <a:lnTo>
                  <a:pt x="3027681" y="2724913"/>
                </a:lnTo>
                <a:lnTo>
                  <a:pt x="0" y="2724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77593" y="2250474"/>
            <a:ext cx="3312991" cy="2487755"/>
          </a:xfrm>
          <a:custGeom>
            <a:avLst/>
            <a:gdLst/>
            <a:ahLst/>
            <a:cxnLst/>
            <a:rect l="l" t="t" r="r" b="b"/>
            <a:pathLst>
              <a:path w="3312991" h="2487755">
                <a:moveTo>
                  <a:pt x="0" y="0"/>
                </a:moveTo>
                <a:lnTo>
                  <a:pt x="3312991" y="0"/>
                </a:lnTo>
                <a:lnTo>
                  <a:pt x="3312991" y="2487755"/>
                </a:lnTo>
                <a:lnTo>
                  <a:pt x="0" y="2487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7250" y="5452604"/>
            <a:ext cx="4935179" cy="3288063"/>
          </a:xfrm>
          <a:custGeom>
            <a:avLst/>
            <a:gdLst/>
            <a:ahLst/>
            <a:cxnLst/>
            <a:rect l="l" t="t" r="r" b="b"/>
            <a:pathLst>
              <a:path w="4935179" h="3288063">
                <a:moveTo>
                  <a:pt x="0" y="0"/>
                </a:moveTo>
                <a:lnTo>
                  <a:pt x="4935179" y="0"/>
                </a:lnTo>
                <a:lnTo>
                  <a:pt x="4935179" y="3288063"/>
                </a:lnTo>
                <a:lnTo>
                  <a:pt x="0" y="3288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34931" y="822780"/>
            <a:ext cx="12262203" cy="2671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9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Source: Yahoo Finance (using the yfinance library).</a:t>
            </a:r>
          </a:p>
          <a:p>
            <a:pPr algn="ctr">
              <a:lnSpc>
                <a:spcPts val="6969"/>
              </a:lnSpc>
              <a:spcBef>
                <a:spcPct val="0"/>
              </a:spcBef>
            </a:pPr>
            <a:endParaRPr lang="en-US" sz="6900">
              <a:solidFill>
                <a:srgbClr val="FFFFFF"/>
              </a:solidFill>
              <a:latin typeface="Gagalin"/>
              <a:ea typeface="Gagalin"/>
              <a:cs typeface="Gagalin"/>
              <a:sym typeface="Gagali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7498" y="3094823"/>
            <a:ext cx="11766649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Time Period</a:t>
            </a: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Data was fetched for a specific historical range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(e.g., 2015-2023).</a:t>
            </a:r>
          </a:p>
          <a:p>
            <a:pPr algn="ctr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32161" y="4831187"/>
            <a:ext cx="10066586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Features Used: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Open: Opening price of the stock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High: Highest price of the day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Low: Lowest price of the day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Close: Closing price of the day (Target Variable)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Volume: Trading volume</a:t>
            </a:r>
          </a:p>
          <a:p>
            <a:pPr algn="ctr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6043" y="631160"/>
            <a:ext cx="15653257" cy="91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6897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     LSTM: Our Core Predictive Engine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3059" y="2270551"/>
            <a:ext cx="17621883" cy="13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We chose Long Short-Term Memory (LSTM) networks because they are uniquely suited for time-series data like stock prices.</a:t>
            </a:r>
          </a:p>
          <a:p>
            <a:pPr algn="ctr">
              <a:lnSpc>
                <a:spcPts val="3535"/>
              </a:lnSpc>
              <a:spcBef>
                <a:spcPct val="0"/>
              </a:spcBef>
            </a:pPr>
            <a:endParaRPr lang="en-US" sz="35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93001" y="3944501"/>
            <a:ext cx="4619174" cy="791761"/>
            <a:chOff x="0" y="0"/>
            <a:chExt cx="1216573" cy="208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6573" cy="208530"/>
            </a:xfrm>
            <a:custGeom>
              <a:avLst/>
              <a:gdLst/>
              <a:ahLst/>
              <a:cxnLst/>
              <a:rect l="l" t="t" r="r" b="b"/>
              <a:pathLst>
                <a:path w="1216573" h="208530">
                  <a:moveTo>
                    <a:pt x="35197" y="0"/>
                  </a:moveTo>
                  <a:lnTo>
                    <a:pt x="1181376" y="0"/>
                  </a:lnTo>
                  <a:cubicBezTo>
                    <a:pt x="1190711" y="0"/>
                    <a:pt x="1199663" y="3708"/>
                    <a:pt x="1206264" y="10309"/>
                  </a:cubicBezTo>
                  <a:cubicBezTo>
                    <a:pt x="1212864" y="16910"/>
                    <a:pt x="1216573" y="25862"/>
                    <a:pt x="1216573" y="35197"/>
                  </a:cubicBezTo>
                  <a:lnTo>
                    <a:pt x="1216573" y="173333"/>
                  </a:lnTo>
                  <a:cubicBezTo>
                    <a:pt x="1216573" y="192772"/>
                    <a:pt x="1200814" y="208530"/>
                    <a:pt x="1181376" y="208530"/>
                  </a:cubicBezTo>
                  <a:lnTo>
                    <a:pt x="35197" y="208530"/>
                  </a:lnTo>
                  <a:cubicBezTo>
                    <a:pt x="25862" y="208530"/>
                    <a:pt x="16910" y="204822"/>
                    <a:pt x="10309" y="198221"/>
                  </a:cubicBezTo>
                  <a:cubicBezTo>
                    <a:pt x="3708" y="191620"/>
                    <a:pt x="0" y="182668"/>
                    <a:pt x="0" y="173333"/>
                  </a:cubicBezTo>
                  <a:lnTo>
                    <a:pt x="0" y="35197"/>
                  </a:lnTo>
                  <a:cubicBezTo>
                    <a:pt x="0" y="25862"/>
                    <a:pt x="3708" y="16910"/>
                    <a:pt x="10309" y="10309"/>
                  </a:cubicBezTo>
                  <a:cubicBezTo>
                    <a:pt x="16910" y="3708"/>
                    <a:pt x="25862" y="0"/>
                    <a:pt x="351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216573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1"/>
                </a:lnSpc>
              </a:pPr>
              <a:r>
                <a:rPr lang="en-US" sz="2466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Time-Series Mastery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281113" y="3944501"/>
            <a:ext cx="4619174" cy="791761"/>
            <a:chOff x="0" y="0"/>
            <a:chExt cx="1216573" cy="2085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6573" cy="208530"/>
            </a:xfrm>
            <a:custGeom>
              <a:avLst/>
              <a:gdLst/>
              <a:ahLst/>
              <a:cxnLst/>
              <a:rect l="l" t="t" r="r" b="b"/>
              <a:pathLst>
                <a:path w="1216573" h="208530">
                  <a:moveTo>
                    <a:pt x="35197" y="0"/>
                  </a:moveTo>
                  <a:lnTo>
                    <a:pt x="1181376" y="0"/>
                  </a:lnTo>
                  <a:cubicBezTo>
                    <a:pt x="1190711" y="0"/>
                    <a:pt x="1199663" y="3708"/>
                    <a:pt x="1206264" y="10309"/>
                  </a:cubicBezTo>
                  <a:cubicBezTo>
                    <a:pt x="1212864" y="16910"/>
                    <a:pt x="1216573" y="25862"/>
                    <a:pt x="1216573" y="35197"/>
                  </a:cubicBezTo>
                  <a:lnTo>
                    <a:pt x="1216573" y="173333"/>
                  </a:lnTo>
                  <a:cubicBezTo>
                    <a:pt x="1216573" y="192772"/>
                    <a:pt x="1200814" y="208530"/>
                    <a:pt x="1181376" y="208530"/>
                  </a:cubicBezTo>
                  <a:lnTo>
                    <a:pt x="35197" y="208530"/>
                  </a:lnTo>
                  <a:cubicBezTo>
                    <a:pt x="25862" y="208530"/>
                    <a:pt x="16910" y="204822"/>
                    <a:pt x="10309" y="198221"/>
                  </a:cubicBezTo>
                  <a:cubicBezTo>
                    <a:pt x="3708" y="191620"/>
                    <a:pt x="0" y="182668"/>
                    <a:pt x="0" y="173333"/>
                  </a:cubicBezTo>
                  <a:lnTo>
                    <a:pt x="0" y="35197"/>
                  </a:lnTo>
                  <a:cubicBezTo>
                    <a:pt x="0" y="25862"/>
                    <a:pt x="3708" y="16910"/>
                    <a:pt x="10309" y="10309"/>
                  </a:cubicBezTo>
                  <a:cubicBezTo>
                    <a:pt x="16910" y="3708"/>
                    <a:pt x="25862" y="0"/>
                    <a:pt x="351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216573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1"/>
                </a:lnSpc>
              </a:pPr>
              <a:r>
                <a:rPr lang="en-US" sz="2466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Long-Term Memory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62783" y="3944501"/>
            <a:ext cx="4619174" cy="791761"/>
            <a:chOff x="0" y="0"/>
            <a:chExt cx="1216573" cy="2085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6573" cy="208530"/>
            </a:xfrm>
            <a:custGeom>
              <a:avLst/>
              <a:gdLst/>
              <a:ahLst/>
              <a:cxnLst/>
              <a:rect l="l" t="t" r="r" b="b"/>
              <a:pathLst>
                <a:path w="1216573" h="208530">
                  <a:moveTo>
                    <a:pt x="35197" y="0"/>
                  </a:moveTo>
                  <a:lnTo>
                    <a:pt x="1181376" y="0"/>
                  </a:lnTo>
                  <a:cubicBezTo>
                    <a:pt x="1190711" y="0"/>
                    <a:pt x="1199663" y="3708"/>
                    <a:pt x="1206264" y="10309"/>
                  </a:cubicBezTo>
                  <a:cubicBezTo>
                    <a:pt x="1212864" y="16910"/>
                    <a:pt x="1216573" y="25862"/>
                    <a:pt x="1216573" y="35197"/>
                  </a:cubicBezTo>
                  <a:lnTo>
                    <a:pt x="1216573" y="173333"/>
                  </a:lnTo>
                  <a:cubicBezTo>
                    <a:pt x="1216573" y="192772"/>
                    <a:pt x="1200814" y="208530"/>
                    <a:pt x="1181376" y="208530"/>
                  </a:cubicBezTo>
                  <a:lnTo>
                    <a:pt x="35197" y="208530"/>
                  </a:lnTo>
                  <a:cubicBezTo>
                    <a:pt x="25862" y="208530"/>
                    <a:pt x="16910" y="204822"/>
                    <a:pt x="10309" y="198221"/>
                  </a:cubicBezTo>
                  <a:cubicBezTo>
                    <a:pt x="3708" y="191620"/>
                    <a:pt x="0" y="182668"/>
                    <a:pt x="0" y="173333"/>
                  </a:cubicBezTo>
                  <a:lnTo>
                    <a:pt x="0" y="35197"/>
                  </a:lnTo>
                  <a:cubicBezTo>
                    <a:pt x="0" y="25862"/>
                    <a:pt x="3708" y="16910"/>
                    <a:pt x="10309" y="10309"/>
                  </a:cubicBezTo>
                  <a:cubicBezTo>
                    <a:pt x="16910" y="3708"/>
                    <a:pt x="25862" y="0"/>
                    <a:pt x="351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CB0C3">
                    <a:alpha val="100000"/>
                  </a:srgbClr>
                </a:gs>
              </a:gsLst>
              <a:lin ang="0"/>
            </a:gra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216573" cy="170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1"/>
                </a:lnSpc>
              </a:pPr>
              <a:r>
                <a:rPr lang="en-US" sz="2466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Volatility Resilience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3001" y="5272598"/>
            <a:ext cx="4619174" cy="2964317"/>
            <a:chOff x="0" y="0"/>
            <a:chExt cx="1216573" cy="780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6573" cy="780725"/>
            </a:xfrm>
            <a:custGeom>
              <a:avLst/>
              <a:gdLst/>
              <a:ahLst/>
              <a:cxnLst/>
              <a:rect l="l" t="t" r="r" b="b"/>
              <a:pathLst>
                <a:path w="1216573" h="780725">
                  <a:moveTo>
                    <a:pt x="35197" y="0"/>
                  </a:moveTo>
                  <a:lnTo>
                    <a:pt x="1181376" y="0"/>
                  </a:lnTo>
                  <a:cubicBezTo>
                    <a:pt x="1190711" y="0"/>
                    <a:pt x="1199663" y="3708"/>
                    <a:pt x="1206264" y="10309"/>
                  </a:cubicBezTo>
                  <a:cubicBezTo>
                    <a:pt x="1212864" y="16910"/>
                    <a:pt x="1216573" y="25862"/>
                    <a:pt x="1216573" y="35197"/>
                  </a:cubicBezTo>
                  <a:lnTo>
                    <a:pt x="1216573" y="745529"/>
                  </a:lnTo>
                  <a:cubicBezTo>
                    <a:pt x="1216573" y="764967"/>
                    <a:pt x="1200814" y="780725"/>
                    <a:pt x="1181376" y="780725"/>
                  </a:cubicBezTo>
                  <a:lnTo>
                    <a:pt x="35197" y="780725"/>
                  </a:lnTo>
                  <a:cubicBezTo>
                    <a:pt x="25862" y="780725"/>
                    <a:pt x="16910" y="777017"/>
                    <a:pt x="10309" y="770417"/>
                  </a:cubicBezTo>
                  <a:cubicBezTo>
                    <a:pt x="3708" y="763816"/>
                    <a:pt x="0" y="754863"/>
                    <a:pt x="0" y="745529"/>
                  </a:cubicBezTo>
                  <a:lnTo>
                    <a:pt x="0" y="35197"/>
                  </a:lnTo>
                  <a:cubicBezTo>
                    <a:pt x="0" y="25862"/>
                    <a:pt x="3708" y="16910"/>
                    <a:pt x="10309" y="10309"/>
                  </a:cubicBezTo>
                  <a:cubicBezTo>
                    <a:pt x="16910" y="3708"/>
                    <a:pt x="25862" y="0"/>
                    <a:pt x="351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1216573" cy="714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LSTM   is   a deep learning model specifically designed      for sequential data.</a:t>
              </a:r>
            </a:p>
            <a:p>
              <a:pPr algn="ctr">
                <a:lnSpc>
                  <a:spcPts val="3535"/>
                </a:lnSpc>
              </a:pPr>
              <a:endPara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81113" y="5266199"/>
            <a:ext cx="4619174" cy="4001453"/>
            <a:chOff x="0" y="0"/>
            <a:chExt cx="1216573" cy="10538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16573" cy="1053881"/>
            </a:xfrm>
            <a:custGeom>
              <a:avLst/>
              <a:gdLst/>
              <a:ahLst/>
              <a:cxnLst/>
              <a:rect l="l" t="t" r="r" b="b"/>
              <a:pathLst>
                <a:path w="1216573" h="1053881">
                  <a:moveTo>
                    <a:pt x="35197" y="0"/>
                  </a:moveTo>
                  <a:lnTo>
                    <a:pt x="1181376" y="0"/>
                  </a:lnTo>
                  <a:cubicBezTo>
                    <a:pt x="1190711" y="0"/>
                    <a:pt x="1199663" y="3708"/>
                    <a:pt x="1206264" y="10309"/>
                  </a:cubicBezTo>
                  <a:cubicBezTo>
                    <a:pt x="1212864" y="16910"/>
                    <a:pt x="1216573" y="25862"/>
                    <a:pt x="1216573" y="35197"/>
                  </a:cubicBezTo>
                  <a:lnTo>
                    <a:pt x="1216573" y="1018684"/>
                  </a:lnTo>
                  <a:cubicBezTo>
                    <a:pt x="1216573" y="1038122"/>
                    <a:pt x="1200814" y="1053881"/>
                    <a:pt x="1181376" y="1053881"/>
                  </a:cubicBezTo>
                  <a:lnTo>
                    <a:pt x="35197" y="1053881"/>
                  </a:lnTo>
                  <a:cubicBezTo>
                    <a:pt x="25862" y="1053881"/>
                    <a:pt x="16910" y="1050172"/>
                    <a:pt x="10309" y="1043572"/>
                  </a:cubicBezTo>
                  <a:cubicBezTo>
                    <a:pt x="3708" y="1036971"/>
                    <a:pt x="0" y="1028018"/>
                    <a:pt x="0" y="1018684"/>
                  </a:cubicBezTo>
                  <a:lnTo>
                    <a:pt x="0" y="35197"/>
                  </a:lnTo>
                  <a:cubicBezTo>
                    <a:pt x="0" y="25862"/>
                    <a:pt x="3708" y="16910"/>
                    <a:pt x="10309" y="10309"/>
                  </a:cubicBezTo>
                  <a:cubicBezTo>
                    <a:pt x="16910" y="3708"/>
                    <a:pt x="25862" y="0"/>
                    <a:pt x="351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66675"/>
              <a:ext cx="1216573" cy="987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Long-Term Memory</a:t>
              </a:r>
            </a:p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Unlike simpler models, LSTMs can retain information over extended periods, capturing complex market trends.</a:t>
              </a:r>
            </a:p>
            <a:p>
              <a:pPr algn="ctr">
                <a:lnSpc>
                  <a:spcPts val="3535"/>
                </a:lnSpc>
              </a:pPr>
              <a:endPara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62783" y="5393487"/>
            <a:ext cx="4619174" cy="2970716"/>
            <a:chOff x="0" y="0"/>
            <a:chExt cx="1216573" cy="7824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16573" cy="782411"/>
            </a:xfrm>
            <a:custGeom>
              <a:avLst/>
              <a:gdLst/>
              <a:ahLst/>
              <a:cxnLst/>
              <a:rect l="l" t="t" r="r" b="b"/>
              <a:pathLst>
                <a:path w="1216573" h="782411">
                  <a:moveTo>
                    <a:pt x="35197" y="0"/>
                  </a:moveTo>
                  <a:lnTo>
                    <a:pt x="1181376" y="0"/>
                  </a:lnTo>
                  <a:cubicBezTo>
                    <a:pt x="1190711" y="0"/>
                    <a:pt x="1199663" y="3708"/>
                    <a:pt x="1206264" y="10309"/>
                  </a:cubicBezTo>
                  <a:cubicBezTo>
                    <a:pt x="1212864" y="16910"/>
                    <a:pt x="1216573" y="25862"/>
                    <a:pt x="1216573" y="35197"/>
                  </a:cubicBezTo>
                  <a:lnTo>
                    <a:pt x="1216573" y="747214"/>
                  </a:lnTo>
                  <a:cubicBezTo>
                    <a:pt x="1216573" y="756549"/>
                    <a:pt x="1212864" y="765501"/>
                    <a:pt x="1206264" y="772102"/>
                  </a:cubicBezTo>
                  <a:cubicBezTo>
                    <a:pt x="1199663" y="778703"/>
                    <a:pt x="1190711" y="782411"/>
                    <a:pt x="1181376" y="782411"/>
                  </a:cubicBezTo>
                  <a:lnTo>
                    <a:pt x="35197" y="782411"/>
                  </a:lnTo>
                  <a:cubicBezTo>
                    <a:pt x="25862" y="782411"/>
                    <a:pt x="16910" y="778703"/>
                    <a:pt x="10309" y="772102"/>
                  </a:cubicBezTo>
                  <a:cubicBezTo>
                    <a:pt x="3708" y="765501"/>
                    <a:pt x="0" y="756549"/>
                    <a:pt x="0" y="747214"/>
                  </a:cubicBezTo>
                  <a:lnTo>
                    <a:pt x="0" y="35197"/>
                  </a:lnTo>
                  <a:cubicBezTo>
                    <a:pt x="0" y="25862"/>
                    <a:pt x="3708" y="16910"/>
                    <a:pt x="10309" y="10309"/>
                  </a:cubicBezTo>
                  <a:cubicBezTo>
                    <a:pt x="16910" y="3708"/>
                    <a:pt x="25862" y="0"/>
                    <a:pt x="351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6675"/>
              <a:ext cx="1216573" cy="715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5"/>
                </a:lnSpc>
              </a:pPr>
              <a:r>
                <a:rPr lang="en-US" sz="3500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rPr>
                <a:t>It effectively handles the non-linear and volatile nature of financial markets.</a:t>
              </a:r>
            </a:p>
            <a:p>
              <a:pPr algn="ctr">
                <a:lnSpc>
                  <a:spcPts val="3535"/>
                </a:lnSpc>
              </a:pPr>
              <a:endParaRPr lang="en-US" sz="35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1569</Words>
  <Application>Microsoft Office PowerPoint</Application>
  <PresentationFormat>Custom</PresentationFormat>
  <Paragraphs>214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Gagalin</vt:lpstr>
      <vt:lpstr>Calibri</vt:lpstr>
      <vt:lpstr>Lilita One</vt:lpstr>
      <vt:lpstr>TT Norms Bold Italics</vt:lpstr>
      <vt:lpstr>TT Norms Bold</vt:lpstr>
      <vt:lpstr>Arial</vt:lpstr>
      <vt:lpstr>TT Norms</vt:lpstr>
      <vt:lpstr>Georgia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InvestWise: Intelligent Stock Market Analysis Tool</dc:title>
  <dc:creator>Swapnil Soni</dc:creator>
  <cp:lastModifiedBy>Swapnil Soni</cp:lastModifiedBy>
  <cp:revision>2</cp:revision>
  <dcterms:created xsi:type="dcterms:W3CDTF">2006-08-16T00:00:00Z</dcterms:created>
  <dcterms:modified xsi:type="dcterms:W3CDTF">2025-09-17T19:52:41Z</dcterms:modified>
  <dc:identifier>DAGvCVEM8Cs</dc:identifier>
</cp:coreProperties>
</file>